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eiOHPgg4QB7ym3yqQaiEqhIje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9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b4a53e2e5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eb4a53e2e5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And finally, they are able to convey important messages in a clear,concise way. Often in a more powerful way than simply adding text</a:t>
            </a:r>
            <a:endParaRPr/>
          </a:p>
        </p:txBody>
      </p:sp>
      <p:sp>
        <p:nvSpPr>
          <p:cNvPr id="145" name="Google Shape;145;g2eb4a53e2e5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eb4a53e2e5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eb4a53e2e5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Data visualisation is part art, part science. Tufte describes graphical excellence as a “matter of substance, statistics, and design”. Finding the balance of these elements can be a challenge.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52" name="Google Shape;152;g2eb4a53e2e5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eb4a53e2e5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eb4a53e2e5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To create compelling, informative data visualisations, we must adhere to four key principles: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59" name="Google Shape;159;g2eb4a53e2e5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eb4a53e2e5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eb4a53e2e5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First, we must show the data</a:t>
            </a:r>
            <a:endParaRPr/>
          </a:p>
        </p:txBody>
      </p:sp>
      <p:sp>
        <p:nvSpPr>
          <p:cNvPr id="166" name="Google Shape;166;g2eb4a53e2e5_0_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eb4a53e2e5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eb4a53e2e5_0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Show as much data as possible, maximising the amount of information given in the smallest amount of space.</a:t>
            </a:r>
            <a:endParaRPr/>
          </a:p>
        </p:txBody>
      </p:sp>
      <p:sp>
        <p:nvSpPr>
          <p:cNvPr id="173" name="Google Shape;173;g2eb4a53e2e5_0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eb4a53e2e5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eb4a53e2e5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 This does not mean show all of the data. Overloading a plot can lead to confusion, </a:t>
            </a:r>
            <a:endParaRPr/>
          </a:p>
        </p:txBody>
      </p:sp>
      <p:sp>
        <p:nvSpPr>
          <p:cNvPr id="180" name="Google Shape;180;g2eb4a53e2e5_0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eb4a53e2e5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eb4a53e2e5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making it less informative than a simpler plot that shows less data clearly</a:t>
            </a:r>
            <a:endParaRPr/>
          </a:p>
        </p:txBody>
      </p:sp>
      <p:sp>
        <p:nvSpPr>
          <p:cNvPr id="186" name="Google Shape;186;g2eb4a53e2e5_0_1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eb4a53e2e5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eb4a53e2e5_0_1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Multiple, simpler graphs with a clear message is better than a single, confusing graph that hides the message we hope to impart</a:t>
            </a:r>
            <a:endParaRPr/>
          </a:p>
        </p:txBody>
      </p:sp>
      <p:sp>
        <p:nvSpPr>
          <p:cNvPr id="193" name="Google Shape;193;g2eb4a53e2e5_0_1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eb4a53e2e5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eb4a53e2e5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 Have a clear goal in mind of what you would like readers to gain from your visualisation and choose the most appropriate data to do so.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99" name="Google Shape;199;g2eb4a53e2e5_0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b4a53e2e5_0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eb4a53e2e5_0_1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The second principle of good data visualisation is to choose an appropriate design</a:t>
            </a:r>
            <a:endParaRPr/>
          </a:p>
        </p:txBody>
      </p:sp>
      <p:sp>
        <p:nvSpPr>
          <p:cNvPr id="206" name="Google Shape;206;g2eb4a53e2e5_0_1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eb4a53e2e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eb4a53e2e5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100" dirty="0">
                <a:latin typeface="Arial"/>
                <a:ea typeface="Arial"/>
                <a:cs typeface="Arial"/>
                <a:sym typeface="Arial"/>
              </a:rPr>
              <a:t>Data visualisation is one of the most important parts of any analysis journey. Visualisations can be used for many different purposes, such as: </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Exploring the data,</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p:txBody>
      </p:sp>
      <p:sp>
        <p:nvSpPr>
          <p:cNvPr id="94" name="Google Shape;94;g2eb4a53e2e5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eb4a53e2e5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eb4a53e2e5_0_1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The choice of visualisation should be driven first and foremost by the context, the audience, and the goal of the graphic. This decision is also driven by the number and type of variables available. The From data to viz website4 is a great resource that gives a list of visualisations that are appropriate for each variable type and combination.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13" name="Google Shape;213;g2eb4a53e2e5_0_1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eb4a53e2e5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eb4a53e2e5_0_1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GB"/>
              <a:t>Remove unnecessary clutter and design choices that do not enhance the intended message of the visualisation. This includes unnecessary colours and grid markings that may distract from the data.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a:t>However, do not allow the pursuit of a minimalist design detract from interpretation. </a:t>
            </a:r>
            <a:endParaRPr/>
          </a:p>
          <a:p>
            <a:pPr marL="0" lvl="0" indent="0" algn="l" rtl="0">
              <a:spcBef>
                <a:spcPts val="0"/>
              </a:spcBef>
              <a:spcAft>
                <a:spcPts val="0"/>
              </a:spcAft>
              <a:buNone/>
            </a:pPr>
            <a:endParaRPr/>
          </a:p>
        </p:txBody>
      </p:sp>
      <p:sp>
        <p:nvSpPr>
          <p:cNvPr id="220" name="Google Shape;220;g2eb4a53e2e5_0_1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eb4a53e2e5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eb4a53e2e5_0_1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For example, grid lines on a scatterplot can make values of points easier to read than if they are floating in space.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GB"/>
              <a:t>Good visualisation design requires a middle ground that ensures the data are the most important part of the graphic, whilst ensuring there is sufficient context. </a:t>
            </a:r>
            <a:endParaRPr/>
          </a:p>
        </p:txBody>
      </p:sp>
      <p:sp>
        <p:nvSpPr>
          <p:cNvPr id="227" name="Google Shape;227;g2eb4a53e2e5_0_1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eb4a53e2e5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eb4a53e2e5_0_1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2eb4a53e2e5_0_1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eb4a53e2e5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eb4a53e2e5_0_1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Data visualisations must not distort the data, nor mislead the reader. </a:t>
            </a:r>
            <a:endParaRPr/>
          </a:p>
          <a:p>
            <a:pPr marL="0" lvl="0" indent="0" algn="l" rtl="0">
              <a:spcBef>
                <a:spcPts val="0"/>
              </a:spcBef>
              <a:spcAft>
                <a:spcPts val="0"/>
              </a:spcAft>
              <a:buNone/>
            </a:pPr>
            <a:endParaRPr/>
          </a:p>
          <a:p>
            <a:pPr marL="0" lvl="0" indent="0" algn="l" rtl="0">
              <a:spcBef>
                <a:spcPts val="0"/>
              </a:spcBef>
              <a:spcAft>
                <a:spcPts val="0"/>
              </a:spcAft>
              <a:buNone/>
            </a:pPr>
            <a:r>
              <a:rPr lang="en-GB"/>
              <a:t>To achieve this, we must ensure that the visual representation of data is consistent with the numerical representation. </a:t>
            </a:r>
            <a:endParaRPr/>
          </a:p>
          <a:p>
            <a:pPr marL="0" lvl="0" indent="0" algn="l" rtl="0">
              <a:spcBef>
                <a:spcPts val="0"/>
              </a:spcBef>
              <a:spcAft>
                <a:spcPts val="0"/>
              </a:spcAft>
              <a:buNone/>
            </a:pPr>
            <a:endParaRPr/>
          </a:p>
          <a:p>
            <a:pPr marL="0" lvl="0" indent="0" algn="l" rtl="0">
              <a:spcBef>
                <a:spcPts val="0"/>
              </a:spcBef>
              <a:spcAft>
                <a:spcPts val="0"/>
              </a:spcAft>
              <a:buNone/>
            </a:pPr>
            <a:r>
              <a:rPr lang="en-GB"/>
              <a:t>One of the main obstacles of achieving this is that people perceive things differently, depending on their experience and the context3. We must be mindful of where these perceptions may interfere with the interpretation of a visualisation For example, research shows that people’s perception of dots, lines and bars are more accurate than distinguishing between angles, proportions, and colour hues.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40" name="Google Shape;240;g2eb4a53e2e5_0_1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eb4a53e2e5_0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eb4a53e2e5_0_1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Pie charts are an example of where differences in perception can be a challenge. The proportion of crimes recorded in Derbyshire, Leicestershire and Nottinghamshire, and the proportion recorded in Lincolnshire and Northamptonshire, are very similar. This makes it hard to identify differences between areas or make inferences about the highest (or lowest) levels of crime in the region.</a:t>
            </a:r>
            <a:endParaRPr/>
          </a:p>
        </p:txBody>
      </p:sp>
      <p:sp>
        <p:nvSpPr>
          <p:cNvPr id="247" name="Google Shape;247;g2eb4a53e2e5_0_1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eb4a53e2e5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eb4a53e2e5_0_1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 bar chart makes the differences between areas easier to interpret, particularly if we order the bars by length. </a:t>
            </a:r>
            <a:endParaRPr/>
          </a:p>
        </p:txBody>
      </p:sp>
      <p:sp>
        <p:nvSpPr>
          <p:cNvPr id="253" name="Google Shape;253;g2eb4a53e2e5_0_1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eb4a53e2e5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eb4a53e2e5_0_1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Be careful to ensure that the amount of ink used in a visualisation is proportional to the quantities that it represents. A common violation of this is where plot axes do not begin at 0, leading to a distortion in the message. Here,  this exaggerates the differences between groups, making the number of crimes in Lincolnshire and Northamptonshire look far smaller than they actually were</a:t>
            </a:r>
            <a:endParaRPr/>
          </a:p>
        </p:txBody>
      </p:sp>
      <p:sp>
        <p:nvSpPr>
          <p:cNvPr id="259" name="Google Shape;259;g2eb4a53e2e5_0_1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eb4a53e2e5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eb4a53e2e5_0_1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Finally, visualisations should be accessible. </a:t>
            </a:r>
            <a:endParaRPr/>
          </a:p>
        </p:txBody>
      </p:sp>
      <p:sp>
        <p:nvSpPr>
          <p:cNvPr id="265" name="Google Shape;265;g2eb4a53e2e5_0_1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eb4a53e2e5_0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eb4a53e2e5_0_1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Visualisations are useless if they are inaccessible and uninterpretable. We must ensure all design choices are inclusive. Some considerations we can make to ensure this, include</a:t>
            </a:r>
            <a:endParaRPr/>
          </a:p>
        </p:txBody>
      </p:sp>
      <p:sp>
        <p:nvSpPr>
          <p:cNvPr id="272" name="Google Shape;272;g2eb4a53e2e5_0_1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eb4a53e2e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eb4a53e2e5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Including identifying outliers</a:t>
            </a:r>
            <a:endParaRPr/>
          </a:p>
        </p:txBody>
      </p:sp>
      <p:sp>
        <p:nvSpPr>
          <p:cNvPr id="101" name="Google Shape;101;g2eb4a53e2e5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eb4a53e2e5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eb4a53e2e5_0_1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Ensuring text is legible. This means that it is large enough to be read and using a font size that is accessible to everyone, including those with visual impairments and learning difficulties. </a:t>
            </a:r>
            <a:endParaRPr/>
          </a:p>
          <a:p>
            <a:pPr marL="0" lvl="0" indent="0" algn="l" rtl="0">
              <a:spcBef>
                <a:spcPts val="0"/>
              </a:spcBef>
              <a:spcAft>
                <a:spcPts val="0"/>
              </a:spcAft>
              <a:buNone/>
            </a:pPr>
            <a:r>
              <a:rPr lang="en-GB"/>
              <a:t>Guidelines suggest text should be at least size 12 when plots are printed, e.g. in reports, and 36 where they are included in a presentation. There are specialist fonts designed to aid people with visual impairments but Arial and Verdana are free fonts that are regularly cited as inclusive</a:t>
            </a:r>
            <a:endParaRPr/>
          </a:p>
        </p:txBody>
      </p:sp>
      <p:sp>
        <p:nvSpPr>
          <p:cNvPr id="279" name="Google Shape;279;g2eb4a53e2e5_0_1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eb4a53e2e5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eb4a53e2e5_0_1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Colour palettes should be chosen based on the type of data they represent. Each colour should be distinct to everyone, including those with colour-vision deficiency</a:t>
            </a:r>
            <a:endParaRPr/>
          </a:p>
          <a:p>
            <a:pPr marL="0" lvl="0" indent="0" algn="l" rtl="0">
              <a:spcBef>
                <a:spcPts val="0"/>
              </a:spcBef>
              <a:spcAft>
                <a:spcPts val="0"/>
              </a:spcAft>
              <a:buNone/>
            </a:pPr>
            <a:endParaRPr/>
          </a:p>
        </p:txBody>
      </p:sp>
      <p:sp>
        <p:nvSpPr>
          <p:cNvPr id="286" name="Google Shape;286;g2eb4a53e2e5_0_1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ebbc295ca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ebbc295cae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 A colour blindness simulator7 shows what a visualisation looks like under different types of colour blindness. Some colours are no longer distinct to people with certain colour vision deficiencies</a:t>
            </a:r>
            <a:endParaRPr/>
          </a:p>
          <a:p>
            <a:pPr marL="0" lvl="0" indent="0" algn="l" rtl="0">
              <a:spcBef>
                <a:spcPts val="0"/>
              </a:spcBef>
              <a:spcAft>
                <a:spcPts val="0"/>
              </a:spcAft>
              <a:buNone/>
            </a:pPr>
            <a:endParaRPr/>
          </a:p>
        </p:txBody>
      </p:sp>
      <p:sp>
        <p:nvSpPr>
          <p:cNvPr id="293" name="Google Shape;293;g2ebbc295cae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ebbc295ca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ebbc295cae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Avoid colour palettes that are cyclical, such as rainbow colours</a:t>
            </a:r>
            <a:endParaRPr/>
          </a:p>
        </p:txBody>
      </p:sp>
      <p:sp>
        <p:nvSpPr>
          <p:cNvPr id="300" name="Google Shape;300;g2ebbc295cae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ebbc295cae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ebbc295cae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Each end merges into one another, making it difficult to distinguish between very high and very low values</a:t>
            </a:r>
            <a:endParaRPr/>
          </a:p>
        </p:txBody>
      </p:sp>
      <p:sp>
        <p:nvSpPr>
          <p:cNvPr id="307" name="Google Shape;307;g2ebbc295cae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ebbc295cae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ebbc295cae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Avoid colour schemes that include stereotypes, such as pink for female, blue for male. </a:t>
            </a:r>
            <a:endParaRPr/>
          </a:p>
        </p:txBody>
      </p:sp>
      <p:sp>
        <p:nvSpPr>
          <p:cNvPr id="313" name="Google Shape;313;g2ebbc295cae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eb4a53e2e5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eb4a53e2e5_0_2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As with all science, visualisations should be reproducible. Where possible, all data and code used to create visualisations should be open.  Consider hosting this on a free repository, such as Github </a:t>
            </a:r>
            <a:endParaRPr/>
          </a:p>
        </p:txBody>
      </p:sp>
      <p:sp>
        <p:nvSpPr>
          <p:cNvPr id="320" name="Google Shape;320;g2eb4a53e2e5_0_2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eb4a53e2e5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eb4a53e2e5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That may be potential errors in the data</a:t>
            </a:r>
            <a:endParaRPr/>
          </a:p>
        </p:txBody>
      </p:sp>
      <p:sp>
        <p:nvSpPr>
          <p:cNvPr id="107" name="Google Shape;107;g2eb4a53e2e5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eb4a53e2e5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eb4a53e2e5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Checking assumptions for tests or models</a:t>
            </a:r>
            <a:endParaRPr/>
          </a:p>
        </p:txBody>
      </p:sp>
      <p:sp>
        <p:nvSpPr>
          <p:cNvPr id="113" name="Google Shape;113;g2eb4a53e2e5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eb4a53e2e5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eb4a53e2e5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 common assumption required for tests of numeric variables is the normal distribution</a:t>
            </a:r>
            <a:endParaRPr/>
          </a:p>
        </p:txBody>
      </p:sp>
      <p:sp>
        <p:nvSpPr>
          <p:cNvPr id="120" name="Google Shape;120;g2eb4a53e2e5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eb4a53e2e5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eb4a53e2e5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Histograms can be used to check the shape of a variable and decide whether certain tests are valid</a:t>
            </a:r>
            <a:endParaRPr/>
          </a:p>
        </p:txBody>
      </p:sp>
      <p:sp>
        <p:nvSpPr>
          <p:cNvPr id="126" name="Google Shape;126;g2eb4a53e2e5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eb4a53e2e5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eb4a53e2e5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Generating hypotheses about the data</a:t>
            </a:r>
            <a:endParaRPr/>
          </a:p>
        </p:txBody>
      </p:sp>
      <p:sp>
        <p:nvSpPr>
          <p:cNvPr id="132" name="Google Shape;132;g2eb4a53e2e5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eb4a53e2e5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eb4a53e2e5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Such as temporal trends or relationships between variables</a:t>
            </a:r>
            <a:endParaRPr/>
          </a:p>
        </p:txBody>
      </p:sp>
      <p:sp>
        <p:nvSpPr>
          <p:cNvPr id="139" name="Google Shape;139;g2eb4a53e2e5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3" type="title">
  <p:cSld name="TITLE">
    <p:spTree>
      <p:nvGrpSpPr>
        <p:cNvPr id="1" name="Shape 13"/>
        <p:cNvGrpSpPr/>
        <p:nvPr/>
      </p:nvGrpSpPr>
      <p:grpSpPr>
        <a:xfrm>
          <a:off x="0" y="0"/>
          <a:ext cx="0" cy="0"/>
          <a:chOff x="0" y="0"/>
          <a:chExt cx="0" cy="0"/>
        </a:xfrm>
      </p:grpSpPr>
      <p:sp>
        <p:nvSpPr>
          <p:cNvPr id="14" name="Google Shape;14;p4"/>
          <p:cNvSpPr/>
          <p:nvPr/>
        </p:nvSpPr>
        <p:spPr>
          <a:xfrm>
            <a:off x="0" y="1900946"/>
            <a:ext cx="18288000" cy="725829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50" b="0" i="0" u="none" strike="noStrike" cap="none">
              <a:solidFill>
                <a:schemeClr val="lt1"/>
              </a:solidFill>
              <a:latin typeface="Arial"/>
              <a:ea typeface="Arial"/>
              <a:cs typeface="Arial"/>
              <a:sym typeface="Arial"/>
            </a:endParaRPr>
          </a:p>
        </p:txBody>
      </p:sp>
      <p:sp>
        <p:nvSpPr>
          <p:cNvPr id="15" name="Google Shape;15;p4"/>
          <p:cNvSpPr txBox="1">
            <a:spLocks noGrp="1"/>
          </p:cNvSpPr>
          <p:nvPr>
            <p:ph type="ctrTitle"/>
          </p:nvPr>
        </p:nvSpPr>
        <p:spPr>
          <a:xfrm>
            <a:off x="544881" y="2346960"/>
            <a:ext cx="17198238" cy="344125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9000"/>
              <a:buFont typeface="Arial"/>
              <a:buNone/>
              <a:defRPr sz="9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
          <p:cNvSpPr txBox="1">
            <a:spLocks noGrp="1"/>
          </p:cNvSpPr>
          <p:nvPr>
            <p:ph type="subTitle" idx="1"/>
          </p:nvPr>
        </p:nvSpPr>
        <p:spPr>
          <a:xfrm>
            <a:off x="544881" y="5926332"/>
            <a:ext cx="17198238" cy="27909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accent5"/>
              </a:buClr>
              <a:buSzPts val="3600"/>
              <a:buNone/>
              <a:defRPr sz="3600">
                <a:solidFill>
                  <a:schemeClr val="accent5"/>
                </a:solidFill>
              </a:defRPr>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a:endParaRPr/>
          </a:p>
        </p:txBody>
      </p:sp>
      <p:pic>
        <p:nvPicPr>
          <p:cNvPr id="17" name="Google Shape;17;p4"/>
          <p:cNvPicPr preferRelativeResize="0"/>
          <p:nvPr/>
        </p:nvPicPr>
        <p:blipFill rotWithShape="1">
          <a:blip r:embed="rId2">
            <a:alphaModFix/>
          </a:blip>
          <a:srcRect/>
          <a:stretch/>
        </p:blipFill>
        <p:spPr>
          <a:xfrm>
            <a:off x="544881" y="582460"/>
            <a:ext cx="7759221" cy="717239"/>
          </a:xfrm>
          <a:prstGeom prst="rect">
            <a:avLst/>
          </a:prstGeom>
          <a:noFill/>
          <a:ln>
            <a:noFill/>
          </a:ln>
        </p:spPr>
      </p:pic>
      <p:pic>
        <p:nvPicPr>
          <p:cNvPr id="18" name="Google Shape;18;p4" descr="R:\CENTRES\NCRM\Publicity\Logos\Other\TAB_col_white_background.png"/>
          <p:cNvPicPr preferRelativeResize="0"/>
          <p:nvPr/>
        </p:nvPicPr>
        <p:blipFill rotWithShape="1">
          <a:blip r:embed="rId3">
            <a:alphaModFix/>
          </a:blip>
          <a:srcRect/>
          <a:stretch/>
        </p:blipFill>
        <p:spPr>
          <a:xfrm>
            <a:off x="11016716" y="9374149"/>
            <a:ext cx="1772744" cy="751250"/>
          </a:xfrm>
          <a:prstGeom prst="rect">
            <a:avLst/>
          </a:prstGeom>
          <a:noFill/>
          <a:ln>
            <a:noFill/>
          </a:ln>
        </p:spPr>
      </p:pic>
      <p:pic>
        <p:nvPicPr>
          <p:cNvPr id="19" name="Google Shape;19;p4" descr="R:\CENTRES\NCRM\Publicity\Logos\Other\298px-University_of_Edinburgh_logo.svg.png"/>
          <p:cNvPicPr preferRelativeResize="0"/>
          <p:nvPr/>
        </p:nvPicPr>
        <p:blipFill rotWithShape="1">
          <a:blip r:embed="rId4">
            <a:alphaModFix/>
          </a:blip>
          <a:srcRect/>
          <a:stretch/>
        </p:blipFill>
        <p:spPr>
          <a:xfrm>
            <a:off x="14043911" y="9336405"/>
            <a:ext cx="756084" cy="761157"/>
          </a:xfrm>
          <a:prstGeom prst="rect">
            <a:avLst/>
          </a:prstGeom>
          <a:noFill/>
          <a:ln>
            <a:noFill/>
          </a:ln>
        </p:spPr>
      </p:pic>
      <p:pic>
        <p:nvPicPr>
          <p:cNvPr id="20" name="Google Shape;20;p4" descr="A picture containing drawing&#10;&#10;Description automatically generated"/>
          <p:cNvPicPr preferRelativeResize="0"/>
          <p:nvPr/>
        </p:nvPicPr>
        <p:blipFill rotWithShape="1">
          <a:blip r:embed="rId5">
            <a:alphaModFix/>
          </a:blip>
          <a:srcRect/>
          <a:stretch/>
        </p:blipFill>
        <p:spPr>
          <a:xfrm>
            <a:off x="2811956" y="9378894"/>
            <a:ext cx="2779533" cy="700533"/>
          </a:xfrm>
          <a:prstGeom prst="rect">
            <a:avLst/>
          </a:prstGeom>
          <a:noFill/>
          <a:ln>
            <a:noFill/>
          </a:ln>
        </p:spPr>
      </p:pic>
      <p:pic>
        <p:nvPicPr>
          <p:cNvPr id="21" name="Google Shape;21;p4"/>
          <p:cNvPicPr preferRelativeResize="0"/>
          <p:nvPr/>
        </p:nvPicPr>
        <p:blipFill rotWithShape="1">
          <a:blip r:embed="rId6">
            <a:alphaModFix/>
          </a:blip>
          <a:srcRect/>
          <a:stretch/>
        </p:blipFill>
        <p:spPr>
          <a:xfrm>
            <a:off x="6732674" y="9426134"/>
            <a:ext cx="3142857" cy="67142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544881" y="1451654"/>
            <a:ext cx="17198238" cy="14594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544882" y="1451654"/>
            <a:ext cx="6613157" cy="15722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5"/>
          <p:cNvSpPr txBox="1">
            <a:spLocks noGrp="1"/>
          </p:cNvSpPr>
          <p:nvPr>
            <p:ph type="body" idx="1"/>
          </p:nvPr>
        </p:nvSpPr>
        <p:spPr>
          <a:xfrm>
            <a:off x="7774782" y="1451653"/>
            <a:ext cx="9968337" cy="7783787"/>
          </a:xfrm>
          <a:prstGeom prst="rect">
            <a:avLst/>
          </a:prstGeom>
          <a:noFill/>
          <a:ln>
            <a:noFill/>
          </a:ln>
        </p:spPr>
        <p:txBody>
          <a:bodyPr spcFirstLastPara="1" wrap="square" lIns="91425" tIns="45700" rIns="91425" bIns="45700" anchor="t" anchorCtr="0">
            <a:normAutofit/>
          </a:bodyPr>
          <a:lstStyle>
            <a:lvl1pPr marL="457200" lvl="0" indent="-533400" algn="l">
              <a:lnSpc>
                <a:spcPct val="90000"/>
              </a:lnSpc>
              <a:spcBef>
                <a:spcPts val="1500"/>
              </a:spcBef>
              <a:spcAft>
                <a:spcPts val="0"/>
              </a:spcAft>
              <a:buClr>
                <a:schemeClr val="dk1"/>
              </a:buClr>
              <a:buSzPts val="4800"/>
              <a:buChar char="•"/>
              <a:defRPr sz="4800"/>
            </a:lvl1pPr>
            <a:lvl2pPr marL="914400" lvl="1" indent="-495300" algn="l">
              <a:lnSpc>
                <a:spcPct val="90000"/>
              </a:lnSpc>
              <a:spcBef>
                <a:spcPts val="750"/>
              </a:spcBef>
              <a:spcAft>
                <a:spcPts val="0"/>
              </a:spcAft>
              <a:buClr>
                <a:schemeClr val="dk1"/>
              </a:buClr>
              <a:buSzPts val="4200"/>
              <a:buChar char="•"/>
              <a:defRPr sz="4200"/>
            </a:lvl2pPr>
            <a:lvl3pPr marL="1371600" lvl="2" indent="-457200" algn="l">
              <a:lnSpc>
                <a:spcPct val="90000"/>
              </a:lnSpc>
              <a:spcBef>
                <a:spcPts val="750"/>
              </a:spcBef>
              <a:spcAft>
                <a:spcPts val="0"/>
              </a:spcAft>
              <a:buClr>
                <a:schemeClr val="dk1"/>
              </a:buClr>
              <a:buSzPts val="3600"/>
              <a:buChar char="•"/>
              <a:defRPr sz="3600"/>
            </a:lvl3pPr>
            <a:lvl4pPr marL="1828800" lvl="3" indent="-419100" algn="l">
              <a:lnSpc>
                <a:spcPct val="90000"/>
              </a:lnSpc>
              <a:spcBef>
                <a:spcPts val="750"/>
              </a:spcBef>
              <a:spcAft>
                <a:spcPts val="0"/>
              </a:spcAft>
              <a:buClr>
                <a:schemeClr val="dk1"/>
              </a:buClr>
              <a:buSzPts val="3000"/>
              <a:buChar char="•"/>
              <a:defRPr sz="3000"/>
            </a:lvl4pPr>
            <a:lvl5pPr marL="2286000" lvl="4" indent="-419100" algn="l">
              <a:lnSpc>
                <a:spcPct val="90000"/>
              </a:lnSpc>
              <a:spcBef>
                <a:spcPts val="750"/>
              </a:spcBef>
              <a:spcAft>
                <a:spcPts val="0"/>
              </a:spcAft>
              <a:buClr>
                <a:schemeClr val="dk1"/>
              </a:buClr>
              <a:buSzPts val="3000"/>
              <a:buChar char="•"/>
              <a:defRPr sz="3000"/>
            </a:lvl5pPr>
            <a:lvl6pPr marL="2743200" lvl="5" indent="-419100" algn="l">
              <a:lnSpc>
                <a:spcPct val="90000"/>
              </a:lnSpc>
              <a:spcBef>
                <a:spcPts val="750"/>
              </a:spcBef>
              <a:spcAft>
                <a:spcPts val="0"/>
              </a:spcAft>
              <a:buClr>
                <a:schemeClr val="dk1"/>
              </a:buClr>
              <a:buSzPts val="3000"/>
              <a:buChar char="•"/>
              <a:defRPr sz="3000"/>
            </a:lvl6pPr>
            <a:lvl7pPr marL="3200400" lvl="6" indent="-419100" algn="l">
              <a:lnSpc>
                <a:spcPct val="90000"/>
              </a:lnSpc>
              <a:spcBef>
                <a:spcPts val="750"/>
              </a:spcBef>
              <a:spcAft>
                <a:spcPts val="0"/>
              </a:spcAft>
              <a:buClr>
                <a:schemeClr val="dk1"/>
              </a:buClr>
              <a:buSzPts val="3000"/>
              <a:buChar char="•"/>
              <a:defRPr sz="3000"/>
            </a:lvl7pPr>
            <a:lvl8pPr marL="3657600" lvl="7" indent="-419100" algn="l">
              <a:lnSpc>
                <a:spcPct val="90000"/>
              </a:lnSpc>
              <a:spcBef>
                <a:spcPts val="750"/>
              </a:spcBef>
              <a:spcAft>
                <a:spcPts val="0"/>
              </a:spcAft>
              <a:buClr>
                <a:schemeClr val="dk1"/>
              </a:buClr>
              <a:buSzPts val="3000"/>
              <a:buChar char="•"/>
              <a:defRPr sz="3000"/>
            </a:lvl8pPr>
            <a:lvl9pPr marL="4114800" lvl="8" indent="-419100" algn="l">
              <a:lnSpc>
                <a:spcPct val="90000"/>
              </a:lnSpc>
              <a:spcBef>
                <a:spcPts val="750"/>
              </a:spcBef>
              <a:spcAft>
                <a:spcPts val="0"/>
              </a:spcAft>
              <a:buClr>
                <a:schemeClr val="dk1"/>
              </a:buClr>
              <a:buSzPts val="3000"/>
              <a:buChar char="•"/>
              <a:defRPr sz="3000"/>
            </a:lvl9pPr>
          </a:lstStyle>
          <a:p>
            <a:endParaRPr/>
          </a:p>
        </p:txBody>
      </p:sp>
      <p:sp>
        <p:nvSpPr>
          <p:cNvPr id="79" name="Google Shape;79;p15"/>
          <p:cNvSpPr txBox="1">
            <a:spLocks noGrp="1"/>
          </p:cNvSpPr>
          <p:nvPr>
            <p:ph type="body" idx="2"/>
          </p:nvPr>
        </p:nvSpPr>
        <p:spPr>
          <a:xfrm>
            <a:off x="544882" y="3219268"/>
            <a:ext cx="6613157" cy="6016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0"/>
        <p:cNvGrpSpPr/>
        <p:nvPr/>
      </p:nvGrpSpPr>
      <p:grpSpPr>
        <a:xfrm>
          <a:off x="0" y="0"/>
          <a:ext cx="0" cy="0"/>
          <a:chOff x="0" y="0"/>
          <a:chExt cx="0" cy="0"/>
        </a:xfrm>
      </p:grpSpPr>
      <p:sp>
        <p:nvSpPr>
          <p:cNvPr id="81" name="Google Shape;81;p16"/>
          <p:cNvSpPr>
            <a:spLocks noGrp="1"/>
          </p:cNvSpPr>
          <p:nvPr>
            <p:ph type="pic" idx="2"/>
          </p:nvPr>
        </p:nvSpPr>
        <p:spPr>
          <a:xfrm>
            <a:off x="7774782" y="1451655"/>
            <a:ext cx="9968337" cy="7783785"/>
          </a:xfrm>
          <a:prstGeom prst="rect">
            <a:avLst/>
          </a:prstGeom>
          <a:noFill/>
          <a:ln>
            <a:noFill/>
          </a:ln>
        </p:spPr>
      </p:sp>
      <p:sp>
        <p:nvSpPr>
          <p:cNvPr id="82" name="Google Shape;82;p16"/>
          <p:cNvSpPr txBox="1">
            <a:spLocks noGrp="1"/>
          </p:cNvSpPr>
          <p:nvPr>
            <p:ph type="title"/>
          </p:nvPr>
        </p:nvSpPr>
        <p:spPr>
          <a:xfrm>
            <a:off x="544882" y="1451654"/>
            <a:ext cx="6613157" cy="15722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6"/>
          <p:cNvSpPr txBox="1">
            <a:spLocks noGrp="1"/>
          </p:cNvSpPr>
          <p:nvPr>
            <p:ph type="body" idx="1"/>
          </p:nvPr>
        </p:nvSpPr>
        <p:spPr>
          <a:xfrm>
            <a:off x="544882" y="3219268"/>
            <a:ext cx="6613157" cy="6016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spTree>
      <p:nvGrpSpPr>
        <p:cNvPr id="1" name="Shape 22"/>
        <p:cNvGrpSpPr/>
        <p:nvPr/>
      </p:nvGrpSpPr>
      <p:grpSpPr>
        <a:xfrm>
          <a:off x="0" y="0"/>
          <a:ext cx="0" cy="0"/>
          <a:chOff x="0" y="0"/>
          <a:chExt cx="0" cy="0"/>
        </a:xfrm>
      </p:grpSpPr>
      <p:sp>
        <p:nvSpPr>
          <p:cNvPr id="23" name="Google Shape;23;p5"/>
          <p:cNvSpPr/>
          <p:nvPr/>
        </p:nvSpPr>
        <p:spPr>
          <a:xfrm>
            <a:off x="0" y="1900946"/>
            <a:ext cx="18288000" cy="725829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50" b="0" i="0" u="none" strike="noStrike" cap="none">
              <a:solidFill>
                <a:schemeClr val="lt1"/>
              </a:solidFill>
              <a:latin typeface="Arial"/>
              <a:ea typeface="Arial"/>
              <a:cs typeface="Arial"/>
              <a:sym typeface="Arial"/>
            </a:endParaRPr>
          </a:p>
        </p:txBody>
      </p:sp>
      <p:sp>
        <p:nvSpPr>
          <p:cNvPr id="24" name="Google Shape;24;p5"/>
          <p:cNvSpPr txBox="1">
            <a:spLocks noGrp="1"/>
          </p:cNvSpPr>
          <p:nvPr>
            <p:ph type="subTitle" idx="1"/>
          </p:nvPr>
        </p:nvSpPr>
        <p:spPr>
          <a:xfrm>
            <a:off x="544881" y="5926332"/>
            <a:ext cx="17198238" cy="27909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lt1"/>
              </a:buClr>
              <a:buSzPts val="3600"/>
              <a:buNone/>
              <a:defRPr sz="3600">
                <a:solidFill>
                  <a:schemeClr val="lt1"/>
                </a:solidFill>
              </a:defRPr>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a:endParaRPr/>
          </a:p>
        </p:txBody>
      </p:sp>
      <p:pic>
        <p:nvPicPr>
          <p:cNvPr id="25" name="Google Shape;25;p5"/>
          <p:cNvPicPr preferRelativeResize="0"/>
          <p:nvPr/>
        </p:nvPicPr>
        <p:blipFill rotWithShape="1">
          <a:blip r:embed="rId2">
            <a:alphaModFix/>
          </a:blip>
          <a:srcRect/>
          <a:stretch/>
        </p:blipFill>
        <p:spPr>
          <a:xfrm>
            <a:off x="544881" y="582460"/>
            <a:ext cx="7759221" cy="717239"/>
          </a:xfrm>
          <a:prstGeom prst="rect">
            <a:avLst/>
          </a:prstGeom>
          <a:noFill/>
          <a:ln>
            <a:noFill/>
          </a:ln>
        </p:spPr>
      </p:pic>
      <p:pic>
        <p:nvPicPr>
          <p:cNvPr id="26" name="Google Shape;26;p5" descr="R:\CENTRES\NCRM\Publicity\Logos\Other\TAB_col_white_background.png"/>
          <p:cNvPicPr preferRelativeResize="0"/>
          <p:nvPr/>
        </p:nvPicPr>
        <p:blipFill rotWithShape="1">
          <a:blip r:embed="rId3">
            <a:alphaModFix/>
          </a:blip>
          <a:srcRect/>
          <a:stretch/>
        </p:blipFill>
        <p:spPr>
          <a:xfrm>
            <a:off x="11016716" y="9374149"/>
            <a:ext cx="1772744" cy="751250"/>
          </a:xfrm>
          <a:prstGeom prst="rect">
            <a:avLst/>
          </a:prstGeom>
          <a:noFill/>
          <a:ln>
            <a:noFill/>
          </a:ln>
        </p:spPr>
      </p:pic>
      <p:pic>
        <p:nvPicPr>
          <p:cNvPr id="27" name="Google Shape;27;p5" descr="R:\CENTRES\NCRM\Publicity\Logos\Other\298px-University_of_Edinburgh_logo.svg.png"/>
          <p:cNvPicPr preferRelativeResize="0"/>
          <p:nvPr/>
        </p:nvPicPr>
        <p:blipFill rotWithShape="1">
          <a:blip r:embed="rId4">
            <a:alphaModFix/>
          </a:blip>
          <a:srcRect/>
          <a:stretch/>
        </p:blipFill>
        <p:spPr>
          <a:xfrm>
            <a:off x="14043911" y="9336405"/>
            <a:ext cx="756084" cy="761157"/>
          </a:xfrm>
          <a:prstGeom prst="rect">
            <a:avLst/>
          </a:prstGeom>
          <a:noFill/>
          <a:ln>
            <a:noFill/>
          </a:ln>
        </p:spPr>
      </p:pic>
      <p:pic>
        <p:nvPicPr>
          <p:cNvPr id="28" name="Google Shape;28;p5" descr="A picture containing drawing&#10;&#10;Description automatically generated"/>
          <p:cNvPicPr preferRelativeResize="0"/>
          <p:nvPr/>
        </p:nvPicPr>
        <p:blipFill rotWithShape="1">
          <a:blip r:embed="rId5">
            <a:alphaModFix/>
          </a:blip>
          <a:srcRect/>
          <a:stretch/>
        </p:blipFill>
        <p:spPr>
          <a:xfrm>
            <a:off x="2811956" y="9378894"/>
            <a:ext cx="2779533" cy="700533"/>
          </a:xfrm>
          <a:prstGeom prst="rect">
            <a:avLst/>
          </a:prstGeom>
          <a:noFill/>
          <a:ln>
            <a:noFill/>
          </a:ln>
        </p:spPr>
      </p:pic>
      <p:pic>
        <p:nvPicPr>
          <p:cNvPr id="29" name="Google Shape;29;p5"/>
          <p:cNvPicPr preferRelativeResize="0"/>
          <p:nvPr/>
        </p:nvPicPr>
        <p:blipFill rotWithShape="1">
          <a:blip r:embed="rId6">
            <a:alphaModFix/>
          </a:blip>
          <a:srcRect/>
          <a:stretch/>
        </p:blipFill>
        <p:spPr>
          <a:xfrm>
            <a:off x="6732674" y="9426134"/>
            <a:ext cx="3142857" cy="67142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30"/>
        <p:cNvGrpSpPr/>
        <p:nvPr/>
      </p:nvGrpSpPr>
      <p:grpSpPr>
        <a:xfrm>
          <a:off x="0" y="0"/>
          <a:ext cx="0" cy="0"/>
          <a:chOff x="0" y="0"/>
          <a:chExt cx="0" cy="0"/>
        </a:xfrm>
      </p:grpSpPr>
      <p:sp>
        <p:nvSpPr>
          <p:cNvPr id="31" name="Google Shape;31;p6"/>
          <p:cNvSpPr/>
          <p:nvPr/>
        </p:nvSpPr>
        <p:spPr>
          <a:xfrm>
            <a:off x="0" y="1900946"/>
            <a:ext cx="18288000" cy="72582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50" b="0" i="0" u="none" strike="noStrike" cap="none">
              <a:solidFill>
                <a:schemeClr val="lt1"/>
              </a:solidFill>
              <a:latin typeface="Arial"/>
              <a:ea typeface="Arial"/>
              <a:cs typeface="Arial"/>
              <a:sym typeface="Arial"/>
            </a:endParaRPr>
          </a:p>
        </p:txBody>
      </p:sp>
      <p:sp>
        <p:nvSpPr>
          <p:cNvPr id="32" name="Google Shape;32;p6"/>
          <p:cNvSpPr txBox="1">
            <a:spLocks noGrp="1"/>
          </p:cNvSpPr>
          <p:nvPr>
            <p:ph type="ctrTitle"/>
          </p:nvPr>
        </p:nvSpPr>
        <p:spPr>
          <a:xfrm>
            <a:off x="544881" y="2346960"/>
            <a:ext cx="17198238" cy="344125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9000"/>
              <a:buFont typeface="Arial"/>
              <a:buNone/>
              <a:defRPr sz="9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subTitle" idx="1"/>
          </p:nvPr>
        </p:nvSpPr>
        <p:spPr>
          <a:xfrm>
            <a:off x="544881" y="5926332"/>
            <a:ext cx="17198238" cy="27909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lt1"/>
              </a:buClr>
              <a:buSzPts val="3600"/>
              <a:buNone/>
              <a:defRPr sz="3600">
                <a:solidFill>
                  <a:schemeClr val="lt1"/>
                </a:solidFill>
              </a:defRPr>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a:endParaRPr/>
          </a:p>
        </p:txBody>
      </p:sp>
      <p:pic>
        <p:nvPicPr>
          <p:cNvPr id="34" name="Google Shape;34;p6"/>
          <p:cNvPicPr preferRelativeResize="0"/>
          <p:nvPr/>
        </p:nvPicPr>
        <p:blipFill rotWithShape="1">
          <a:blip r:embed="rId2">
            <a:alphaModFix/>
          </a:blip>
          <a:srcRect/>
          <a:stretch/>
        </p:blipFill>
        <p:spPr>
          <a:xfrm>
            <a:off x="544881" y="582460"/>
            <a:ext cx="7759221" cy="717239"/>
          </a:xfrm>
          <a:prstGeom prst="rect">
            <a:avLst/>
          </a:prstGeom>
          <a:noFill/>
          <a:ln>
            <a:noFill/>
          </a:ln>
        </p:spPr>
      </p:pic>
      <p:pic>
        <p:nvPicPr>
          <p:cNvPr id="35" name="Google Shape;35;p6" descr="R:\CENTRES\NCRM\Publicity\Logos\Other\TAB_col_white_background.png"/>
          <p:cNvPicPr preferRelativeResize="0"/>
          <p:nvPr/>
        </p:nvPicPr>
        <p:blipFill rotWithShape="1">
          <a:blip r:embed="rId3">
            <a:alphaModFix/>
          </a:blip>
          <a:srcRect/>
          <a:stretch/>
        </p:blipFill>
        <p:spPr>
          <a:xfrm>
            <a:off x="11016716" y="9374149"/>
            <a:ext cx="1772744" cy="751250"/>
          </a:xfrm>
          <a:prstGeom prst="rect">
            <a:avLst/>
          </a:prstGeom>
          <a:noFill/>
          <a:ln>
            <a:noFill/>
          </a:ln>
        </p:spPr>
      </p:pic>
      <p:pic>
        <p:nvPicPr>
          <p:cNvPr id="36" name="Google Shape;36;p6" descr="R:\CENTRES\NCRM\Publicity\Logos\Other\298px-University_of_Edinburgh_logo.svg.png"/>
          <p:cNvPicPr preferRelativeResize="0"/>
          <p:nvPr/>
        </p:nvPicPr>
        <p:blipFill rotWithShape="1">
          <a:blip r:embed="rId4">
            <a:alphaModFix/>
          </a:blip>
          <a:srcRect/>
          <a:stretch/>
        </p:blipFill>
        <p:spPr>
          <a:xfrm>
            <a:off x="14043911" y="9336405"/>
            <a:ext cx="756084" cy="761157"/>
          </a:xfrm>
          <a:prstGeom prst="rect">
            <a:avLst/>
          </a:prstGeom>
          <a:noFill/>
          <a:ln>
            <a:noFill/>
          </a:ln>
        </p:spPr>
      </p:pic>
      <p:pic>
        <p:nvPicPr>
          <p:cNvPr id="37" name="Google Shape;37;p6" descr="A picture containing drawing&#10;&#10;Description automatically generated"/>
          <p:cNvPicPr preferRelativeResize="0"/>
          <p:nvPr/>
        </p:nvPicPr>
        <p:blipFill rotWithShape="1">
          <a:blip r:embed="rId5">
            <a:alphaModFix/>
          </a:blip>
          <a:srcRect/>
          <a:stretch/>
        </p:blipFill>
        <p:spPr>
          <a:xfrm>
            <a:off x="2811956" y="9378894"/>
            <a:ext cx="2779533" cy="700533"/>
          </a:xfrm>
          <a:prstGeom prst="rect">
            <a:avLst/>
          </a:prstGeom>
          <a:noFill/>
          <a:ln>
            <a:noFill/>
          </a:ln>
        </p:spPr>
      </p:pic>
      <p:pic>
        <p:nvPicPr>
          <p:cNvPr id="38" name="Google Shape;38;p6"/>
          <p:cNvPicPr preferRelativeResize="0"/>
          <p:nvPr/>
        </p:nvPicPr>
        <p:blipFill rotWithShape="1">
          <a:blip r:embed="rId6">
            <a:alphaModFix/>
          </a:blip>
          <a:srcRect/>
          <a:stretch/>
        </p:blipFill>
        <p:spPr>
          <a:xfrm>
            <a:off x="6732674" y="9424774"/>
            <a:ext cx="3142857" cy="6714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39"/>
        <p:cNvGrpSpPr/>
        <p:nvPr/>
      </p:nvGrpSpPr>
      <p:grpSpPr>
        <a:xfrm>
          <a:off x="0" y="0"/>
          <a:ext cx="0" cy="0"/>
          <a:chOff x="0" y="0"/>
          <a:chExt cx="0" cy="0"/>
        </a:xfrm>
      </p:grpSpPr>
      <p:sp>
        <p:nvSpPr>
          <p:cNvPr id="40" name="Google Shape;40;p7"/>
          <p:cNvSpPr/>
          <p:nvPr/>
        </p:nvSpPr>
        <p:spPr>
          <a:xfrm>
            <a:off x="0" y="1900946"/>
            <a:ext cx="18288000" cy="725829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50" b="0" i="0" u="none" strike="noStrike" cap="none">
              <a:solidFill>
                <a:schemeClr val="lt1"/>
              </a:solidFill>
              <a:latin typeface="Arial"/>
              <a:ea typeface="Arial"/>
              <a:cs typeface="Arial"/>
              <a:sym typeface="Arial"/>
            </a:endParaRPr>
          </a:p>
        </p:txBody>
      </p:sp>
      <p:sp>
        <p:nvSpPr>
          <p:cNvPr id="41" name="Google Shape;41;p7"/>
          <p:cNvSpPr txBox="1">
            <a:spLocks noGrp="1"/>
          </p:cNvSpPr>
          <p:nvPr>
            <p:ph type="ctrTitle"/>
          </p:nvPr>
        </p:nvSpPr>
        <p:spPr>
          <a:xfrm>
            <a:off x="544881" y="2346960"/>
            <a:ext cx="17198238" cy="344125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9000"/>
              <a:buFont typeface="Arial"/>
              <a:buNone/>
              <a:defRPr sz="9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subTitle" idx="1"/>
          </p:nvPr>
        </p:nvSpPr>
        <p:spPr>
          <a:xfrm>
            <a:off x="544881" y="5926332"/>
            <a:ext cx="17198238" cy="27909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lt1"/>
              </a:buClr>
              <a:buSzPts val="3600"/>
              <a:buNone/>
              <a:defRPr sz="3600">
                <a:solidFill>
                  <a:schemeClr val="lt1"/>
                </a:solidFill>
              </a:defRPr>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a:endParaRPr/>
          </a:p>
        </p:txBody>
      </p:sp>
      <p:pic>
        <p:nvPicPr>
          <p:cNvPr id="43" name="Google Shape;43;p7"/>
          <p:cNvPicPr preferRelativeResize="0"/>
          <p:nvPr/>
        </p:nvPicPr>
        <p:blipFill rotWithShape="1">
          <a:blip r:embed="rId2">
            <a:alphaModFix/>
          </a:blip>
          <a:srcRect/>
          <a:stretch/>
        </p:blipFill>
        <p:spPr>
          <a:xfrm>
            <a:off x="544881" y="582460"/>
            <a:ext cx="7759221" cy="717239"/>
          </a:xfrm>
          <a:prstGeom prst="rect">
            <a:avLst/>
          </a:prstGeom>
          <a:noFill/>
          <a:ln>
            <a:noFill/>
          </a:ln>
        </p:spPr>
      </p:pic>
      <p:pic>
        <p:nvPicPr>
          <p:cNvPr id="44" name="Google Shape;44;p7" descr="R:\CENTRES\NCRM\Publicity\Logos\Other\TAB_col_white_background.png"/>
          <p:cNvPicPr preferRelativeResize="0"/>
          <p:nvPr/>
        </p:nvPicPr>
        <p:blipFill rotWithShape="1">
          <a:blip r:embed="rId3">
            <a:alphaModFix/>
          </a:blip>
          <a:srcRect/>
          <a:stretch/>
        </p:blipFill>
        <p:spPr>
          <a:xfrm>
            <a:off x="11016716" y="9374149"/>
            <a:ext cx="1772744" cy="751250"/>
          </a:xfrm>
          <a:prstGeom prst="rect">
            <a:avLst/>
          </a:prstGeom>
          <a:noFill/>
          <a:ln>
            <a:noFill/>
          </a:ln>
        </p:spPr>
      </p:pic>
      <p:pic>
        <p:nvPicPr>
          <p:cNvPr id="45" name="Google Shape;45;p7" descr="R:\CENTRES\NCRM\Publicity\Logos\Other\298px-University_of_Edinburgh_logo.svg.png"/>
          <p:cNvPicPr preferRelativeResize="0"/>
          <p:nvPr/>
        </p:nvPicPr>
        <p:blipFill rotWithShape="1">
          <a:blip r:embed="rId4">
            <a:alphaModFix/>
          </a:blip>
          <a:srcRect/>
          <a:stretch/>
        </p:blipFill>
        <p:spPr>
          <a:xfrm>
            <a:off x="14043911" y="9336405"/>
            <a:ext cx="756084" cy="761157"/>
          </a:xfrm>
          <a:prstGeom prst="rect">
            <a:avLst/>
          </a:prstGeom>
          <a:noFill/>
          <a:ln>
            <a:noFill/>
          </a:ln>
        </p:spPr>
      </p:pic>
      <p:pic>
        <p:nvPicPr>
          <p:cNvPr id="46" name="Google Shape;46;p7" descr="A picture containing drawing&#10;&#10;Description automatically generated"/>
          <p:cNvPicPr preferRelativeResize="0"/>
          <p:nvPr/>
        </p:nvPicPr>
        <p:blipFill rotWithShape="1">
          <a:blip r:embed="rId5">
            <a:alphaModFix/>
          </a:blip>
          <a:srcRect/>
          <a:stretch/>
        </p:blipFill>
        <p:spPr>
          <a:xfrm>
            <a:off x="2811956" y="9378894"/>
            <a:ext cx="2779533" cy="700533"/>
          </a:xfrm>
          <a:prstGeom prst="rect">
            <a:avLst/>
          </a:prstGeom>
          <a:noFill/>
          <a:ln>
            <a:noFill/>
          </a:ln>
        </p:spPr>
      </p:pic>
      <p:pic>
        <p:nvPicPr>
          <p:cNvPr id="47" name="Google Shape;47;p7"/>
          <p:cNvPicPr preferRelativeResize="0"/>
          <p:nvPr/>
        </p:nvPicPr>
        <p:blipFill rotWithShape="1">
          <a:blip r:embed="rId6">
            <a:alphaModFix/>
          </a:blip>
          <a:srcRect/>
          <a:stretch/>
        </p:blipFill>
        <p:spPr>
          <a:xfrm>
            <a:off x="6732674" y="9424774"/>
            <a:ext cx="3142857" cy="67142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4">
  <p:cSld name="Title Slide 4">
    <p:spTree>
      <p:nvGrpSpPr>
        <p:cNvPr id="1" name="Shape 48"/>
        <p:cNvGrpSpPr/>
        <p:nvPr/>
      </p:nvGrpSpPr>
      <p:grpSpPr>
        <a:xfrm>
          <a:off x="0" y="0"/>
          <a:ext cx="0" cy="0"/>
          <a:chOff x="0" y="0"/>
          <a:chExt cx="0" cy="0"/>
        </a:xfrm>
      </p:grpSpPr>
      <p:sp>
        <p:nvSpPr>
          <p:cNvPr id="49" name="Google Shape;49;p8"/>
          <p:cNvSpPr/>
          <p:nvPr/>
        </p:nvSpPr>
        <p:spPr>
          <a:xfrm>
            <a:off x="0" y="1900946"/>
            <a:ext cx="18288000" cy="725829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50" b="0" i="0" u="none" strike="noStrike" cap="none">
              <a:solidFill>
                <a:schemeClr val="lt1"/>
              </a:solidFill>
              <a:latin typeface="Arial"/>
              <a:ea typeface="Arial"/>
              <a:cs typeface="Arial"/>
              <a:sym typeface="Arial"/>
            </a:endParaRPr>
          </a:p>
        </p:txBody>
      </p:sp>
      <p:sp>
        <p:nvSpPr>
          <p:cNvPr id="50" name="Google Shape;50;p8"/>
          <p:cNvSpPr txBox="1">
            <a:spLocks noGrp="1"/>
          </p:cNvSpPr>
          <p:nvPr>
            <p:ph type="ctrTitle"/>
          </p:nvPr>
        </p:nvSpPr>
        <p:spPr>
          <a:xfrm>
            <a:off x="544881" y="2346960"/>
            <a:ext cx="17198238" cy="344125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9000"/>
              <a:buFont typeface="Arial"/>
              <a:buNone/>
              <a:defRPr sz="9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subTitle" idx="1"/>
          </p:nvPr>
        </p:nvSpPr>
        <p:spPr>
          <a:xfrm>
            <a:off x="544881" y="5926332"/>
            <a:ext cx="17198238" cy="27909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lt1"/>
              </a:buClr>
              <a:buSzPts val="3600"/>
              <a:buNone/>
              <a:defRPr sz="3600">
                <a:solidFill>
                  <a:schemeClr val="lt1"/>
                </a:solidFill>
              </a:defRPr>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a:endParaRPr/>
          </a:p>
        </p:txBody>
      </p:sp>
      <p:pic>
        <p:nvPicPr>
          <p:cNvPr id="52" name="Google Shape;52;p8"/>
          <p:cNvPicPr preferRelativeResize="0"/>
          <p:nvPr/>
        </p:nvPicPr>
        <p:blipFill rotWithShape="1">
          <a:blip r:embed="rId2">
            <a:alphaModFix/>
          </a:blip>
          <a:srcRect/>
          <a:stretch/>
        </p:blipFill>
        <p:spPr>
          <a:xfrm>
            <a:off x="544881" y="582460"/>
            <a:ext cx="7759221" cy="717239"/>
          </a:xfrm>
          <a:prstGeom prst="rect">
            <a:avLst/>
          </a:prstGeom>
          <a:noFill/>
          <a:ln>
            <a:noFill/>
          </a:ln>
        </p:spPr>
      </p:pic>
      <p:pic>
        <p:nvPicPr>
          <p:cNvPr id="53" name="Google Shape;53;p8" descr="R:\CENTRES\NCRM\Publicity\Logos\Other\TAB_col_white_background.png"/>
          <p:cNvPicPr preferRelativeResize="0"/>
          <p:nvPr/>
        </p:nvPicPr>
        <p:blipFill rotWithShape="1">
          <a:blip r:embed="rId3">
            <a:alphaModFix/>
          </a:blip>
          <a:srcRect/>
          <a:stretch/>
        </p:blipFill>
        <p:spPr>
          <a:xfrm>
            <a:off x="11016716" y="9374149"/>
            <a:ext cx="1772744" cy="751250"/>
          </a:xfrm>
          <a:prstGeom prst="rect">
            <a:avLst/>
          </a:prstGeom>
          <a:noFill/>
          <a:ln>
            <a:noFill/>
          </a:ln>
        </p:spPr>
      </p:pic>
      <p:pic>
        <p:nvPicPr>
          <p:cNvPr id="54" name="Google Shape;54;p8" descr="R:\CENTRES\NCRM\Publicity\Logos\Other\298px-University_of_Edinburgh_logo.svg.png"/>
          <p:cNvPicPr preferRelativeResize="0"/>
          <p:nvPr/>
        </p:nvPicPr>
        <p:blipFill rotWithShape="1">
          <a:blip r:embed="rId4">
            <a:alphaModFix/>
          </a:blip>
          <a:srcRect/>
          <a:stretch/>
        </p:blipFill>
        <p:spPr>
          <a:xfrm>
            <a:off x="14043911" y="9336405"/>
            <a:ext cx="756084" cy="761157"/>
          </a:xfrm>
          <a:prstGeom prst="rect">
            <a:avLst/>
          </a:prstGeom>
          <a:noFill/>
          <a:ln>
            <a:noFill/>
          </a:ln>
        </p:spPr>
      </p:pic>
      <p:pic>
        <p:nvPicPr>
          <p:cNvPr id="55" name="Google Shape;55;p8" descr="A picture containing drawing&#10;&#10;Description automatically generated"/>
          <p:cNvPicPr preferRelativeResize="0"/>
          <p:nvPr/>
        </p:nvPicPr>
        <p:blipFill rotWithShape="1">
          <a:blip r:embed="rId5">
            <a:alphaModFix/>
          </a:blip>
          <a:srcRect/>
          <a:stretch/>
        </p:blipFill>
        <p:spPr>
          <a:xfrm>
            <a:off x="2811956" y="9378894"/>
            <a:ext cx="2779533" cy="700533"/>
          </a:xfrm>
          <a:prstGeom prst="rect">
            <a:avLst/>
          </a:prstGeom>
          <a:noFill/>
          <a:ln>
            <a:noFill/>
          </a:ln>
        </p:spPr>
      </p:pic>
      <p:pic>
        <p:nvPicPr>
          <p:cNvPr id="56" name="Google Shape;56;p8"/>
          <p:cNvPicPr preferRelativeResize="0"/>
          <p:nvPr/>
        </p:nvPicPr>
        <p:blipFill rotWithShape="1">
          <a:blip r:embed="rId6">
            <a:alphaModFix/>
          </a:blip>
          <a:srcRect/>
          <a:stretch/>
        </p:blipFill>
        <p:spPr>
          <a:xfrm>
            <a:off x="6732674" y="9426134"/>
            <a:ext cx="3142857" cy="6714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544881" y="1451654"/>
            <a:ext cx="17179188" cy="498034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9000"/>
              <a:buFont typeface="Arial"/>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544881" y="6472479"/>
            <a:ext cx="17179188" cy="283916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97989C"/>
              </a:buClr>
              <a:buSzPts val="3600"/>
              <a:buNone/>
              <a:defRPr sz="3600">
                <a:solidFill>
                  <a:srgbClr val="97989C"/>
                </a:solidFill>
              </a:defRPr>
            </a:lvl1pPr>
            <a:lvl2pPr marL="914400" lvl="1" indent="-228600" algn="l">
              <a:lnSpc>
                <a:spcPct val="90000"/>
              </a:lnSpc>
              <a:spcBef>
                <a:spcPts val="750"/>
              </a:spcBef>
              <a:spcAft>
                <a:spcPts val="0"/>
              </a:spcAft>
              <a:buClr>
                <a:srgbClr val="97989C"/>
              </a:buClr>
              <a:buSzPts val="3000"/>
              <a:buNone/>
              <a:defRPr sz="3000">
                <a:solidFill>
                  <a:srgbClr val="97989C"/>
                </a:solidFill>
              </a:defRPr>
            </a:lvl2pPr>
            <a:lvl3pPr marL="1371600" lvl="2" indent="-228600" algn="l">
              <a:lnSpc>
                <a:spcPct val="90000"/>
              </a:lnSpc>
              <a:spcBef>
                <a:spcPts val="750"/>
              </a:spcBef>
              <a:spcAft>
                <a:spcPts val="0"/>
              </a:spcAft>
              <a:buClr>
                <a:srgbClr val="97989C"/>
              </a:buClr>
              <a:buSzPts val="2700"/>
              <a:buNone/>
              <a:defRPr sz="2700">
                <a:solidFill>
                  <a:srgbClr val="97989C"/>
                </a:solidFill>
              </a:defRPr>
            </a:lvl3pPr>
            <a:lvl4pPr marL="1828800" lvl="3" indent="-228600" algn="l">
              <a:lnSpc>
                <a:spcPct val="90000"/>
              </a:lnSpc>
              <a:spcBef>
                <a:spcPts val="750"/>
              </a:spcBef>
              <a:spcAft>
                <a:spcPts val="0"/>
              </a:spcAft>
              <a:buClr>
                <a:srgbClr val="97989C"/>
              </a:buClr>
              <a:buSzPts val="2400"/>
              <a:buNone/>
              <a:defRPr sz="2400">
                <a:solidFill>
                  <a:srgbClr val="97989C"/>
                </a:solidFill>
              </a:defRPr>
            </a:lvl4pPr>
            <a:lvl5pPr marL="2286000" lvl="4" indent="-228600" algn="l">
              <a:lnSpc>
                <a:spcPct val="90000"/>
              </a:lnSpc>
              <a:spcBef>
                <a:spcPts val="750"/>
              </a:spcBef>
              <a:spcAft>
                <a:spcPts val="0"/>
              </a:spcAft>
              <a:buClr>
                <a:srgbClr val="97989C"/>
              </a:buClr>
              <a:buSzPts val="2400"/>
              <a:buNone/>
              <a:defRPr sz="2400">
                <a:solidFill>
                  <a:srgbClr val="97989C"/>
                </a:solidFill>
              </a:defRPr>
            </a:lvl5pPr>
            <a:lvl6pPr marL="2743200" lvl="5" indent="-228600" algn="l">
              <a:lnSpc>
                <a:spcPct val="90000"/>
              </a:lnSpc>
              <a:spcBef>
                <a:spcPts val="750"/>
              </a:spcBef>
              <a:spcAft>
                <a:spcPts val="0"/>
              </a:spcAft>
              <a:buClr>
                <a:srgbClr val="97989C"/>
              </a:buClr>
              <a:buSzPts val="2400"/>
              <a:buNone/>
              <a:defRPr sz="2400">
                <a:solidFill>
                  <a:srgbClr val="97989C"/>
                </a:solidFill>
              </a:defRPr>
            </a:lvl6pPr>
            <a:lvl7pPr marL="3200400" lvl="6" indent="-228600" algn="l">
              <a:lnSpc>
                <a:spcPct val="90000"/>
              </a:lnSpc>
              <a:spcBef>
                <a:spcPts val="750"/>
              </a:spcBef>
              <a:spcAft>
                <a:spcPts val="0"/>
              </a:spcAft>
              <a:buClr>
                <a:srgbClr val="97989C"/>
              </a:buClr>
              <a:buSzPts val="2400"/>
              <a:buNone/>
              <a:defRPr sz="2400">
                <a:solidFill>
                  <a:srgbClr val="97989C"/>
                </a:solidFill>
              </a:defRPr>
            </a:lvl7pPr>
            <a:lvl8pPr marL="3657600" lvl="7" indent="-228600" algn="l">
              <a:lnSpc>
                <a:spcPct val="90000"/>
              </a:lnSpc>
              <a:spcBef>
                <a:spcPts val="750"/>
              </a:spcBef>
              <a:spcAft>
                <a:spcPts val="0"/>
              </a:spcAft>
              <a:buClr>
                <a:srgbClr val="97989C"/>
              </a:buClr>
              <a:buSzPts val="2400"/>
              <a:buNone/>
              <a:defRPr sz="2400">
                <a:solidFill>
                  <a:srgbClr val="97989C"/>
                </a:solidFill>
              </a:defRPr>
            </a:lvl8pPr>
            <a:lvl9pPr marL="4114800" lvl="8" indent="-228600" algn="l">
              <a:lnSpc>
                <a:spcPct val="90000"/>
              </a:lnSpc>
              <a:spcBef>
                <a:spcPts val="750"/>
              </a:spcBef>
              <a:spcAft>
                <a:spcPts val="0"/>
              </a:spcAft>
              <a:buClr>
                <a:srgbClr val="97989C"/>
              </a:buClr>
              <a:buSzPts val="2400"/>
              <a:buNone/>
              <a:defRPr sz="2400">
                <a:solidFill>
                  <a:srgbClr val="97989C"/>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544881" y="1451654"/>
            <a:ext cx="17198238"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544881" y="3759413"/>
            <a:ext cx="17198238" cy="556746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544881" y="1451654"/>
            <a:ext cx="17198238" cy="14594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1"/>
          <p:cNvSpPr txBox="1">
            <a:spLocks noGrp="1"/>
          </p:cNvSpPr>
          <p:nvPr>
            <p:ph type="body" idx="1"/>
          </p:nvPr>
        </p:nvSpPr>
        <p:spPr>
          <a:xfrm>
            <a:off x="544881" y="3268131"/>
            <a:ext cx="8428452" cy="60739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6" name="Google Shape;66;p11"/>
          <p:cNvSpPr txBox="1">
            <a:spLocks noGrp="1"/>
          </p:cNvSpPr>
          <p:nvPr>
            <p:ph type="body" idx="2"/>
          </p:nvPr>
        </p:nvSpPr>
        <p:spPr>
          <a:xfrm>
            <a:off x="9295878" y="3268131"/>
            <a:ext cx="8447241" cy="60739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7"/>
        <p:cNvGrpSpPr/>
        <p:nvPr/>
      </p:nvGrpSpPr>
      <p:grpSpPr>
        <a:xfrm>
          <a:off x="0" y="0"/>
          <a:ext cx="0" cy="0"/>
          <a:chOff x="0" y="0"/>
          <a:chExt cx="0" cy="0"/>
        </a:xfrm>
      </p:grpSpPr>
      <p:sp>
        <p:nvSpPr>
          <p:cNvPr id="68" name="Google Shape;68;p12"/>
          <p:cNvSpPr txBox="1">
            <a:spLocks noGrp="1"/>
          </p:cNvSpPr>
          <p:nvPr>
            <p:ph type="body" idx="1"/>
          </p:nvPr>
        </p:nvSpPr>
        <p:spPr>
          <a:xfrm>
            <a:off x="540118" y="3268131"/>
            <a:ext cx="8418668" cy="102938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69" name="Google Shape;69;p12"/>
          <p:cNvSpPr txBox="1">
            <a:spLocks noGrp="1"/>
          </p:cNvSpPr>
          <p:nvPr>
            <p:ph type="body" idx="2"/>
          </p:nvPr>
        </p:nvSpPr>
        <p:spPr>
          <a:xfrm>
            <a:off x="540118" y="4503999"/>
            <a:ext cx="8418668" cy="48381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0" name="Google Shape;70;p12"/>
          <p:cNvSpPr txBox="1">
            <a:spLocks noGrp="1"/>
          </p:cNvSpPr>
          <p:nvPr>
            <p:ph type="body" idx="3"/>
          </p:nvPr>
        </p:nvSpPr>
        <p:spPr>
          <a:xfrm>
            <a:off x="9295878" y="3268131"/>
            <a:ext cx="8452005" cy="102938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71" name="Google Shape;71;p12"/>
          <p:cNvSpPr txBox="1">
            <a:spLocks noGrp="1"/>
          </p:cNvSpPr>
          <p:nvPr>
            <p:ph type="body" idx="4"/>
          </p:nvPr>
        </p:nvSpPr>
        <p:spPr>
          <a:xfrm>
            <a:off x="9295878" y="4503999"/>
            <a:ext cx="8452005" cy="48381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2" name="Google Shape;72;p12"/>
          <p:cNvSpPr txBox="1">
            <a:spLocks noGrp="1"/>
          </p:cNvSpPr>
          <p:nvPr>
            <p:ph type="title"/>
          </p:nvPr>
        </p:nvSpPr>
        <p:spPr>
          <a:xfrm>
            <a:off x="544881" y="1451654"/>
            <a:ext cx="17198238" cy="14594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body" idx="1"/>
          </p:nvPr>
        </p:nvSpPr>
        <p:spPr>
          <a:xfrm>
            <a:off x="544881" y="3759413"/>
            <a:ext cx="17198238" cy="5567468"/>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90000"/>
              </a:lnSpc>
              <a:spcBef>
                <a:spcPts val="1500"/>
              </a:spcBef>
              <a:spcAft>
                <a:spcPts val="0"/>
              </a:spcAft>
              <a:buClr>
                <a:schemeClr val="dk1"/>
              </a:buClr>
              <a:buSzPts val="4200"/>
              <a:buFont typeface="Arial"/>
              <a:buChar char="•"/>
              <a:defRPr sz="4200" b="0" i="0" u="none" strike="noStrike" cap="none">
                <a:solidFill>
                  <a:schemeClr val="dk1"/>
                </a:solidFill>
                <a:latin typeface="Arial"/>
                <a:ea typeface="Arial"/>
                <a:cs typeface="Arial"/>
                <a:sym typeface="Arial"/>
              </a:defRPr>
            </a:lvl1pPr>
            <a:lvl2pPr marL="914400" marR="0" lvl="1"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L="1371600" marR="0" lvl="2" indent="-419100"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L="1828800" marR="0" lvl="3"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 name="Google Shape;11;p3"/>
          <p:cNvSpPr txBox="1">
            <a:spLocks noGrp="1"/>
          </p:cNvSpPr>
          <p:nvPr>
            <p:ph type="title"/>
          </p:nvPr>
        </p:nvSpPr>
        <p:spPr>
          <a:xfrm>
            <a:off x="544881" y="1451654"/>
            <a:ext cx="17198238"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5400"/>
              <a:buFont typeface="Arial"/>
              <a:buNone/>
              <a:defRPr sz="5400" b="1"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 name="Google Shape;12;p3"/>
          <p:cNvPicPr preferRelativeResize="0"/>
          <p:nvPr/>
        </p:nvPicPr>
        <p:blipFill rotWithShape="1">
          <a:blip r:embed="rId15">
            <a:alphaModFix/>
          </a:blip>
          <a:srcRect/>
          <a:stretch/>
        </p:blipFill>
        <p:spPr>
          <a:xfrm>
            <a:off x="0" y="9704541"/>
            <a:ext cx="18288000" cy="5824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crm.ac.uk/resources/online/all/?id=2084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hyperlink" Target="https://www.data-to-viz.com/"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544881" y="3207938"/>
            <a:ext cx="17198238" cy="315310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5"/>
              </a:buClr>
              <a:buSzPts val="6600"/>
              <a:buFont typeface="Arial"/>
              <a:buNone/>
            </a:pPr>
            <a:r>
              <a:rPr lang="en-GB" sz="6600"/>
              <a:t>Principles of </a:t>
            </a:r>
            <a:endParaRPr sz="6600"/>
          </a:p>
          <a:p>
            <a:pPr marL="0" lvl="0" indent="0" algn="ctr" rtl="0">
              <a:lnSpc>
                <a:spcPct val="90000"/>
              </a:lnSpc>
              <a:spcBef>
                <a:spcPts val="0"/>
              </a:spcBef>
              <a:spcAft>
                <a:spcPts val="0"/>
              </a:spcAft>
              <a:buClr>
                <a:schemeClr val="accent5"/>
              </a:buClr>
              <a:buSzPts val="6600"/>
              <a:buFont typeface="Arial"/>
              <a:buNone/>
            </a:pPr>
            <a:r>
              <a:rPr lang="en-GB" sz="6600"/>
              <a:t>data visualisation</a:t>
            </a:r>
            <a:endParaRPr sz="6600"/>
          </a:p>
        </p:txBody>
      </p:sp>
      <p:sp>
        <p:nvSpPr>
          <p:cNvPr id="90" name="Google Shape;90;p1"/>
          <p:cNvSpPr txBox="1">
            <a:spLocks noGrp="1"/>
          </p:cNvSpPr>
          <p:nvPr>
            <p:ph type="subTitle" idx="1"/>
          </p:nvPr>
        </p:nvSpPr>
        <p:spPr>
          <a:xfrm>
            <a:off x="544881" y="7444153"/>
            <a:ext cx="17198238" cy="2352615"/>
          </a:xfrm>
          <a:prstGeom prst="rect">
            <a:avLst/>
          </a:prstGeom>
          <a:noFill/>
          <a:ln>
            <a:noFill/>
          </a:ln>
        </p:spPr>
        <p:txBody>
          <a:bodyPr spcFirstLastPara="1" wrap="square" lIns="91425" tIns="45700" rIns="91425" bIns="45700" anchor="t" anchorCtr="0">
            <a:normAutofit/>
          </a:bodyPr>
          <a:lstStyle/>
          <a:p>
            <a:pPr marL="0" indent="0">
              <a:spcBef>
                <a:spcPts val="0"/>
              </a:spcBef>
            </a:pPr>
            <a:r>
              <a:rPr lang="en-GB" dirty="0"/>
              <a:t>Sophie Lee, PhD</a:t>
            </a:r>
            <a:br>
              <a:rPr lang="en-GB" dirty="0"/>
            </a:br>
            <a:br>
              <a:rPr lang="en-GB" dirty="0"/>
            </a:br>
            <a:r>
              <a:rPr lang="en-GB" sz="1800" b="1" u="sng" dirty="0">
                <a:solidFill>
                  <a:srgbClr val="0000FF"/>
                </a:solidFill>
                <a:effectLst/>
                <a:latin typeface="Arial" panose="020B0604020202020204" pitchFamily="34" charset="0"/>
                <a:ea typeface="Arial" panose="020B0604020202020204" pitchFamily="34" charset="0"/>
                <a:hlinkClick r:id="rId3"/>
              </a:rPr>
              <a:t>https://www.ncrm.ac.uk/resources/online/all/?id=20844</a:t>
            </a:r>
            <a:endParaRPr lang="en-GB" sz="1800" b="1" dirty="0">
              <a:effectLst/>
              <a:latin typeface="Arial" panose="020B0604020202020204" pitchFamily="34" charset="0"/>
              <a:ea typeface="Arial" panose="020B0604020202020204" pitchFamily="34" charset="0"/>
            </a:endParaRPr>
          </a:p>
          <a:p>
            <a:pPr marL="0" lvl="0" indent="0" algn="ctr" rtl="0">
              <a:lnSpc>
                <a:spcPct val="90000"/>
              </a:lnSpc>
              <a:spcBef>
                <a:spcPts val="0"/>
              </a:spcBef>
              <a:spcAft>
                <a:spcPts val="0"/>
              </a:spcAft>
              <a:buClr>
                <a:schemeClr val="accent5"/>
              </a:buClr>
              <a:buSzPts val="3600"/>
              <a:buNone/>
            </a:pPr>
            <a:endParaRPr b="1" dirty="0"/>
          </a:p>
          <a:p>
            <a:pPr marL="0" lvl="0" indent="0" algn="ctr" rtl="0">
              <a:lnSpc>
                <a:spcPct val="90000"/>
              </a:lnSpc>
              <a:spcBef>
                <a:spcPts val="1500"/>
              </a:spcBef>
              <a:spcAft>
                <a:spcPts val="0"/>
              </a:spcAft>
              <a:buClr>
                <a:schemeClr val="accent5"/>
              </a:buClr>
              <a:buSzPts val="3600"/>
              <a:buNone/>
            </a:pPr>
            <a:endParaRPr dirty="0"/>
          </a:p>
          <a:p>
            <a:pPr marL="0" lvl="0" indent="0" algn="ctr" rtl="0">
              <a:lnSpc>
                <a:spcPct val="90000"/>
              </a:lnSpc>
              <a:spcBef>
                <a:spcPts val="1500"/>
              </a:spcBef>
              <a:spcAft>
                <a:spcPts val="0"/>
              </a:spcAft>
              <a:buClr>
                <a:schemeClr val="accent5"/>
              </a:buClr>
              <a:buSzPts val="36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eb4a53e2e5_0_50"/>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Why is data visualisation so important?</a:t>
            </a:r>
            <a:endParaRPr/>
          </a:p>
        </p:txBody>
      </p:sp>
      <p:sp>
        <p:nvSpPr>
          <p:cNvPr id="148" name="Google Shape;148;g2eb4a53e2e5_0_50"/>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r>
              <a:rPr lang="en-GB"/>
              <a:t>Visualisation is a part of each point in an analysis journey:</a:t>
            </a:r>
            <a:endParaRPr/>
          </a:p>
          <a:p>
            <a:pPr marL="457200" lvl="0" indent="-342900" algn="l" rtl="0">
              <a:spcBef>
                <a:spcPts val="1500"/>
              </a:spcBef>
              <a:spcAft>
                <a:spcPts val="0"/>
              </a:spcAft>
              <a:buSzPts val="1800"/>
              <a:buChar char="•"/>
            </a:pPr>
            <a:r>
              <a:rPr lang="en-GB"/>
              <a:t>Exploring the data</a:t>
            </a:r>
            <a:endParaRPr/>
          </a:p>
          <a:p>
            <a:pPr marL="457200" lvl="0" indent="-342900" algn="l" rtl="0">
              <a:spcBef>
                <a:spcPts val="0"/>
              </a:spcBef>
              <a:spcAft>
                <a:spcPts val="0"/>
              </a:spcAft>
              <a:buSzPts val="1800"/>
              <a:buChar char="•"/>
            </a:pPr>
            <a:r>
              <a:rPr lang="en-GB"/>
              <a:t>Checking assumptions for parametric tests and models</a:t>
            </a:r>
            <a:endParaRPr/>
          </a:p>
          <a:p>
            <a:pPr marL="457200" lvl="0" indent="-342900" algn="l" rtl="0">
              <a:spcBef>
                <a:spcPts val="0"/>
              </a:spcBef>
              <a:spcAft>
                <a:spcPts val="0"/>
              </a:spcAft>
              <a:buSzPts val="1800"/>
              <a:buChar char="•"/>
            </a:pPr>
            <a:r>
              <a:rPr lang="en-GB"/>
              <a:t>Generating hypotheses about trends and relationships in the data</a:t>
            </a:r>
            <a:endParaRPr/>
          </a:p>
          <a:p>
            <a:pPr marL="457200" lvl="0" indent="-342900" algn="l" rtl="0">
              <a:spcBef>
                <a:spcPts val="0"/>
              </a:spcBef>
              <a:spcAft>
                <a:spcPts val="0"/>
              </a:spcAft>
              <a:buSzPts val="1800"/>
              <a:buChar char="•"/>
            </a:pPr>
            <a:r>
              <a:rPr lang="en-GB"/>
              <a:t>Convey important results and messages in a clear, concise way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eb4a53e2e5_0_56"/>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What makes a ‘good’ data visualisation?</a:t>
            </a:r>
            <a:endParaRPr/>
          </a:p>
        </p:txBody>
      </p:sp>
      <p:sp>
        <p:nvSpPr>
          <p:cNvPr id="155" name="Google Shape;155;g2eb4a53e2e5_0_56"/>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r>
              <a:rPr lang="en-GB" b="1"/>
              <a:t>“Graphical excellence is the well-designed presentation of interesting data - a matter of substance, statistics and design” </a:t>
            </a:r>
            <a:r>
              <a:rPr lang="en-GB"/>
              <a:t>- Edward Tufte, The Visual Display of Quantitative information</a:t>
            </a:r>
            <a:endParaRPr/>
          </a:p>
          <a:p>
            <a:pPr marL="0" lvl="0" indent="0" algn="l" rtl="0">
              <a:spcBef>
                <a:spcPts val="1500"/>
              </a:spcBef>
              <a:spcAft>
                <a:spcPts val="0"/>
              </a:spcAft>
              <a:buNone/>
            </a:pPr>
            <a:endParaRPr/>
          </a:p>
          <a:p>
            <a:pPr marL="0" lvl="0" indent="0" algn="l" rtl="0">
              <a:spcBef>
                <a:spcPts val="1500"/>
              </a:spcBef>
              <a:spcAft>
                <a:spcPts val="0"/>
              </a:spcAft>
              <a:buNone/>
            </a:pPr>
            <a:r>
              <a:rPr lang="en-GB"/>
              <a:t>How do we find the correct balance between these elements?</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eb4a53e2e5_0_71"/>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Four key principles for good data visualisation</a:t>
            </a:r>
            <a:endParaRPr/>
          </a:p>
        </p:txBody>
      </p:sp>
      <p:sp>
        <p:nvSpPr>
          <p:cNvPr id="162" name="Google Shape;162;g2eb4a53e2e5_0_71"/>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r>
              <a:rPr lang="en-GB"/>
              <a:t>1.  Show the </a:t>
            </a:r>
            <a:r>
              <a:rPr lang="en-GB" b="1"/>
              <a:t>data!</a:t>
            </a:r>
            <a:endParaRPr b="1"/>
          </a:p>
          <a:p>
            <a:pPr marL="0" lvl="0" indent="0" algn="l" rtl="0">
              <a:spcBef>
                <a:spcPts val="1500"/>
              </a:spcBef>
              <a:spcAft>
                <a:spcPts val="0"/>
              </a:spcAft>
              <a:buNone/>
            </a:pPr>
            <a:endParaRPr b="1"/>
          </a:p>
          <a:p>
            <a:pPr marL="0" lvl="0" indent="0" algn="l" rtl="0">
              <a:spcBef>
                <a:spcPts val="1500"/>
              </a:spcBef>
              <a:spcAft>
                <a:spcPts val="0"/>
              </a:spcAft>
              <a:buNone/>
            </a:pPr>
            <a:r>
              <a:rPr lang="en-GB"/>
              <a:t>2. Choose an appropriate </a:t>
            </a:r>
            <a:r>
              <a:rPr lang="en-GB" b="1"/>
              <a:t>design</a:t>
            </a:r>
            <a:endParaRPr b="1"/>
          </a:p>
          <a:p>
            <a:pPr marL="0" lvl="0" indent="0" algn="l" rtl="0">
              <a:spcBef>
                <a:spcPts val="1500"/>
              </a:spcBef>
              <a:spcAft>
                <a:spcPts val="0"/>
              </a:spcAft>
              <a:buNone/>
            </a:pPr>
            <a:endParaRPr b="1"/>
          </a:p>
          <a:p>
            <a:pPr marL="0" lvl="0" indent="0" algn="l" rtl="0">
              <a:spcBef>
                <a:spcPts val="1500"/>
              </a:spcBef>
              <a:spcAft>
                <a:spcPts val="0"/>
              </a:spcAft>
              <a:buNone/>
            </a:pPr>
            <a:r>
              <a:rPr lang="en-GB"/>
              <a:t>3. Ensure data </a:t>
            </a:r>
            <a:r>
              <a:rPr lang="en-GB" b="1"/>
              <a:t>integrity</a:t>
            </a:r>
            <a:endParaRPr b="1"/>
          </a:p>
          <a:p>
            <a:pPr marL="0" lvl="0" indent="0" algn="l" rtl="0">
              <a:spcBef>
                <a:spcPts val="1500"/>
              </a:spcBef>
              <a:spcAft>
                <a:spcPts val="0"/>
              </a:spcAft>
              <a:buNone/>
            </a:pPr>
            <a:endParaRPr b="1"/>
          </a:p>
          <a:p>
            <a:pPr marL="0" lvl="0" indent="0" algn="l" rtl="0">
              <a:spcBef>
                <a:spcPts val="1500"/>
              </a:spcBef>
              <a:spcAft>
                <a:spcPts val="0"/>
              </a:spcAft>
              <a:buNone/>
            </a:pPr>
            <a:r>
              <a:rPr lang="en-GB"/>
              <a:t>4. Make the visualisation </a:t>
            </a:r>
            <a:r>
              <a:rPr lang="en-GB" b="1"/>
              <a:t>accessible</a:t>
            </a:r>
            <a:endParaRPr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eb4a53e2e5_0_80"/>
          <p:cNvSpPr txBox="1">
            <a:spLocks noGrp="1"/>
          </p:cNvSpPr>
          <p:nvPr>
            <p:ph type="title"/>
          </p:nvPr>
        </p:nvSpPr>
        <p:spPr>
          <a:xfrm>
            <a:off x="544881" y="1451654"/>
            <a:ext cx="17179200" cy="4980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GB"/>
              <a:t>Show the data!</a:t>
            </a:r>
            <a:endParaRPr/>
          </a:p>
        </p:txBody>
      </p:sp>
      <p:sp>
        <p:nvSpPr>
          <p:cNvPr id="169" name="Google Shape;169;g2eb4a53e2e5_0_80"/>
          <p:cNvSpPr txBox="1">
            <a:spLocks noGrp="1"/>
          </p:cNvSpPr>
          <p:nvPr>
            <p:ph type="body" idx="1"/>
          </p:nvPr>
        </p:nvSpPr>
        <p:spPr>
          <a:xfrm>
            <a:off x="544881" y="6472479"/>
            <a:ext cx="17179200" cy="28392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eb4a53e2e5_0_86"/>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Show the data</a:t>
            </a:r>
            <a:endParaRPr/>
          </a:p>
        </p:txBody>
      </p:sp>
      <p:sp>
        <p:nvSpPr>
          <p:cNvPr id="176" name="Google Shape;176;g2eb4a53e2e5_0_86"/>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r>
              <a:rPr lang="en-GB"/>
              <a:t>Maximise the information in the smallest amount of space</a:t>
            </a:r>
            <a:endParaRPr/>
          </a:p>
          <a:p>
            <a:pPr marL="0" lvl="0" indent="0" algn="l" rtl="0">
              <a:spcBef>
                <a:spcPts val="1500"/>
              </a:spcBef>
              <a:spcAft>
                <a:spcPts val="0"/>
              </a:spcAft>
              <a:buNone/>
            </a:pPr>
            <a:endParaRPr/>
          </a:p>
          <a:p>
            <a:pPr marL="0" lvl="0" indent="0" algn="l" rtl="0">
              <a:spcBef>
                <a:spcPts val="15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2eb4a53e2e5_0_101"/>
          <p:cNvPicPr preferRelativeResize="0"/>
          <p:nvPr/>
        </p:nvPicPr>
        <p:blipFill>
          <a:blip r:embed="rId3">
            <a:alphaModFix/>
          </a:blip>
          <a:stretch>
            <a:fillRect/>
          </a:stretch>
        </p:blipFill>
        <p:spPr>
          <a:xfrm>
            <a:off x="2000250" y="1571625"/>
            <a:ext cx="14287500" cy="7143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eb4a53e2e5_0_106"/>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Show the data</a:t>
            </a:r>
            <a:endParaRPr/>
          </a:p>
        </p:txBody>
      </p:sp>
      <p:sp>
        <p:nvSpPr>
          <p:cNvPr id="189" name="Google Shape;189;g2eb4a53e2e5_0_106"/>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r>
              <a:rPr lang="en-GB"/>
              <a:t>Maximise the information in the smallest amount of space</a:t>
            </a:r>
            <a:endParaRPr/>
          </a:p>
          <a:p>
            <a:pPr marL="0" lvl="0" indent="0" algn="l" rtl="0">
              <a:spcBef>
                <a:spcPts val="1500"/>
              </a:spcBef>
              <a:spcAft>
                <a:spcPts val="0"/>
              </a:spcAft>
              <a:buNone/>
            </a:pPr>
            <a:endParaRPr/>
          </a:p>
          <a:p>
            <a:pPr marL="0" lvl="0" indent="0" algn="l" rtl="0">
              <a:spcBef>
                <a:spcPts val="1500"/>
              </a:spcBef>
              <a:spcAft>
                <a:spcPts val="0"/>
              </a:spcAft>
              <a:buNone/>
            </a:pPr>
            <a:r>
              <a:rPr lang="en-GB"/>
              <a:t>Adding too much data can lead to confusion</a:t>
            </a:r>
            <a:endParaRPr/>
          </a:p>
          <a:p>
            <a:pPr marL="0" lvl="0" indent="0" algn="l" rtl="0">
              <a:spcBef>
                <a:spcPts val="1500"/>
              </a:spcBef>
              <a:spcAft>
                <a:spcPts val="0"/>
              </a:spcAft>
              <a:buNone/>
            </a:pPr>
            <a:endParaRPr/>
          </a:p>
          <a:p>
            <a:pPr marL="0" lvl="0" indent="0" algn="l" rtl="0">
              <a:spcBef>
                <a:spcPts val="1500"/>
              </a:spcBef>
              <a:spcAft>
                <a:spcPts val="0"/>
              </a:spcAft>
              <a:buNone/>
            </a:pPr>
            <a:endParaRPr b="1"/>
          </a:p>
          <a:p>
            <a:pPr marL="0" lvl="0" indent="0" algn="l" rtl="0">
              <a:spcBef>
                <a:spcPts val="1500"/>
              </a:spcBef>
              <a:spcAft>
                <a:spcPts val="0"/>
              </a:spcAft>
              <a:buNone/>
            </a:pPr>
            <a:endParaRPr/>
          </a:p>
          <a:p>
            <a:pPr marL="0" lvl="0" indent="0" algn="l" rtl="0">
              <a:spcBef>
                <a:spcPts val="15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2eb4a53e2e5_0_112"/>
          <p:cNvPicPr preferRelativeResize="0"/>
          <p:nvPr/>
        </p:nvPicPr>
        <p:blipFill>
          <a:blip r:embed="rId3">
            <a:alphaModFix/>
          </a:blip>
          <a:stretch>
            <a:fillRect/>
          </a:stretch>
        </p:blipFill>
        <p:spPr>
          <a:xfrm>
            <a:off x="2735900" y="0"/>
            <a:ext cx="12353925" cy="9925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eb4a53e2e5_0_117"/>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Show the data</a:t>
            </a:r>
            <a:endParaRPr/>
          </a:p>
        </p:txBody>
      </p:sp>
      <p:sp>
        <p:nvSpPr>
          <p:cNvPr id="202" name="Google Shape;202;g2eb4a53e2e5_0_117"/>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r>
              <a:rPr lang="en-GB"/>
              <a:t>Maximise the information in the smallest amount of space</a:t>
            </a:r>
            <a:endParaRPr/>
          </a:p>
          <a:p>
            <a:pPr marL="0" lvl="0" indent="0" algn="l" rtl="0">
              <a:spcBef>
                <a:spcPts val="1500"/>
              </a:spcBef>
              <a:spcAft>
                <a:spcPts val="0"/>
              </a:spcAft>
              <a:buNone/>
            </a:pPr>
            <a:endParaRPr/>
          </a:p>
          <a:p>
            <a:pPr marL="0" lvl="0" indent="0" algn="l" rtl="0">
              <a:spcBef>
                <a:spcPts val="1500"/>
              </a:spcBef>
              <a:spcAft>
                <a:spcPts val="0"/>
              </a:spcAft>
              <a:buNone/>
            </a:pPr>
            <a:r>
              <a:rPr lang="en-GB"/>
              <a:t>Adding too much data can lead to confusion</a:t>
            </a:r>
            <a:endParaRPr/>
          </a:p>
          <a:p>
            <a:pPr marL="0" lvl="0" indent="0" algn="l" rtl="0">
              <a:spcBef>
                <a:spcPts val="1500"/>
              </a:spcBef>
              <a:spcAft>
                <a:spcPts val="0"/>
              </a:spcAft>
              <a:buNone/>
            </a:pPr>
            <a:endParaRPr/>
          </a:p>
          <a:p>
            <a:pPr marL="0" lvl="0" indent="0" algn="l" rtl="0">
              <a:spcBef>
                <a:spcPts val="1500"/>
              </a:spcBef>
              <a:spcAft>
                <a:spcPts val="0"/>
              </a:spcAft>
              <a:buNone/>
            </a:pPr>
            <a:r>
              <a:rPr lang="en-GB"/>
              <a:t>Choose the most appropriate data to achieve the visualisation’s </a:t>
            </a:r>
            <a:r>
              <a:rPr lang="en-GB" b="1"/>
              <a:t>goal!</a:t>
            </a:r>
            <a:endParaRPr b="1"/>
          </a:p>
          <a:p>
            <a:pPr marL="0" lvl="0" indent="0" algn="l" rtl="0">
              <a:spcBef>
                <a:spcPts val="15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eb4a53e2e5_0_123"/>
          <p:cNvSpPr txBox="1">
            <a:spLocks noGrp="1"/>
          </p:cNvSpPr>
          <p:nvPr>
            <p:ph type="title"/>
          </p:nvPr>
        </p:nvSpPr>
        <p:spPr>
          <a:xfrm>
            <a:off x="544881" y="1451654"/>
            <a:ext cx="17179200" cy="4980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GB"/>
              <a:t>Choose an appropriate design</a:t>
            </a:r>
            <a:endParaRPr/>
          </a:p>
        </p:txBody>
      </p:sp>
      <p:sp>
        <p:nvSpPr>
          <p:cNvPr id="209" name="Google Shape;209;g2eb4a53e2e5_0_123"/>
          <p:cNvSpPr txBox="1">
            <a:spLocks noGrp="1"/>
          </p:cNvSpPr>
          <p:nvPr>
            <p:ph type="body" idx="1"/>
          </p:nvPr>
        </p:nvSpPr>
        <p:spPr>
          <a:xfrm>
            <a:off x="544881" y="6472479"/>
            <a:ext cx="17179200" cy="28392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eb4a53e2e5_0_6"/>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Why is data visualisation so important?</a:t>
            </a:r>
            <a:endParaRPr/>
          </a:p>
        </p:txBody>
      </p:sp>
      <p:sp>
        <p:nvSpPr>
          <p:cNvPr id="97" name="Google Shape;97;g2eb4a53e2e5_0_6"/>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r>
              <a:rPr lang="en-GB"/>
              <a:t>Visualisation is a part of each point in an analysis journey:</a:t>
            </a:r>
            <a:endParaRPr/>
          </a:p>
          <a:p>
            <a:pPr marL="457200" lvl="0" indent="-342900" algn="l" rtl="0">
              <a:spcBef>
                <a:spcPts val="1500"/>
              </a:spcBef>
              <a:spcAft>
                <a:spcPts val="0"/>
              </a:spcAft>
              <a:buSzPts val="1800"/>
              <a:buChar char="•"/>
            </a:pPr>
            <a:r>
              <a:rPr lang="en-GB"/>
              <a:t>Exploring the data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eb4a53e2e5_0_129"/>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Visualisation design</a:t>
            </a:r>
            <a:endParaRPr/>
          </a:p>
        </p:txBody>
      </p:sp>
      <p:sp>
        <p:nvSpPr>
          <p:cNvPr id="216" name="Google Shape;216;g2eb4a53e2e5_0_129"/>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lnSpcReduction="10000"/>
          </a:bodyPr>
          <a:lstStyle/>
          <a:p>
            <a:pPr marL="0" lvl="0" indent="0" algn="l" rtl="0">
              <a:spcBef>
                <a:spcPts val="1500"/>
              </a:spcBef>
              <a:spcAft>
                <a:spcPts val="0"/>
              </a:spcAft>
              <a:buNone/>
            </a:pPr>
            <a:r>
              <a:rPr lang="en-GB"/>
              <a:t>Choice of visualisation should be decided by the </a:t>
            </a:r>
            <a:r>
              <a:rPr lang="en-GB" b="1"/>
              <a:t>context</a:t>
            </a:r>
            <a:r>
              <a:rPr lang="en-GB"/>
              <a:t>, the </a:t>
            </a:r>
            <a:r>
              <a:rPr lang="en-GB" b="1"/>
              <a:t>audience</a:t>
            </a:r>
            <a:r>
              <a:rPr lang="en-GB"/>
              <a:t>, and the </a:t>
            </a:r>
            <a:r>
              <a:rPr lang="en-GB" b="1"/>
              <a:t>goal</a:t>
            </a:r>
            <a:r>
              <a:rPr lang="en-GB"/>
              <a:t> of the graphic</a:t>
            </a:r>
            <a:endParaRPr/>
          </a:p>
          <a:p>
            <a:pPr marL="0" lvl="0" indent="0" algn="l" rtl="0">
              <a:spcBef>
                <a:spcPts val="1500"/>
              </a:spcBef>
              <a:spcAft>
                <a:spcPts val="0"/>
              </a:spcAft>
              <a:buNone/>
            </a:pPr>
            <a:endParaRPr/>
          </a:p>
          <a:p>
            <a:pPr marL="0" lvl="0" indent="0" algn="l" rtl="0">
              <a:spcBef>
                <a:spcPts val="1500"/>
              </a:spcBef>
              <a:spcAft>
                <a:spcPts val="0"/>
              </a:spcAft>
              <a:buNone/>
            </a:pPr>
            <a:r>
              <a:rPr lang="en-GB"/>
              <a:t>Choice of visualisation will also depend on the </a:t>
            </a:r>
            <a:r>
              <a:rPr lang="en-GB" b="1"/>
              <a:t>type</a:t>
            </a:r>
            <a:r>
              <a:rPr lang="en-GB"/>
              <a:t> and </a:t>
            </a:r>
            <a:r>
              <a:rPr lang="en-GB" b="1"/>
              <a:t>number of </a:t>
            </a:r>
            <a:r>
              <a:rPr lang="en-GB"/>
              <a:t>variable we wish to show</a:t>
            </a:r>
            <a:endParaRPr/>
          </a:p>
          <a:p>
            <a:pPr marL="0" lvl="0" indent="0" algn="l" rtl="0">
              <a:spcBef>
                <a:spcPts val="1500"/>
              </a:spcBef>
              <a:spcAft>
                <a:spcPts val="0"/>
              </a:spcAft>
              <a:buNone/>
            </a:pPr>
            <a:endParaRPr/>
          </a:p>
          <a:p>
            <a:pPr marL="0" lvl="0" indent="0" algn="l" rtl="0">
              <a:spcBef>
                <a:spcPts val="1500"/>
              </a:spcBef>
              <a:spcAft>
                <a:spcPts val="0"/>
              </a:spcAft>
              <a:buNone/>
            </a:pPr>
            <a:r>
              <a:rPr lang="en-GB"/>
              <a:t>Check out </a:t>
            </a:r>
            <a:r>
              <a:rPr lang="en-GB" u="sng">
                <a:solidFill>
                  <a:schemeClr val="hlink"/>
                </a:solidFill>
                <a:hlinkClick r:id="rId4"/>
              </a:rPr>
              <a:t>https://www.data-to-viz.com/</a:t>
            </a:r>
            <a:r>
              <a:rPr lang="en-GB"/>
              <a:t> for visualisation choices based on variable type</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eb4a53e2e5_0_136"/>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Visualisation design</a:t>
            </a:r>
            <a:endParaRPr/>
          </a:p>
        </p:txBody>
      </p:sp>
      <p:sp>
        <p:nvSpPr>
          <p:cNvPr id="223" name="Google Shape;223;g2eb4a53e2e5_0_136"/>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r>
              <a:rPr lang="en-GB"/>
              <a:t>Reduce the amount of </a:t>
            </a:r>
            <a:r>
              <a:rPr lang="en-GB" b="1"/>
              <a:t>chartjunk:</a:t>
            </a:r>
            <a:endParaRPr b="1"/>
          </a:p>
          <a:p>
            <a:pPr marL="457200" lvl="0" indent="-342900" algn="l" rtl="0">
              <a:spcBef>
                <a:spcPts val="1500"/>
              </a:spcBef>
              <a:spcAft>
                <a:spcPts val="0"/>
              </a:spcAft>
              <a:buSzPts val="1800"/>
              <a:buChar char="-"/>
            </a:pPr>
            <a:r>
              <a:rPr lang="en-GB"/>
              <a:t>Unnecessary colours</a:t>
            </a:r>
            <a:endParaRPr/>
          </a:p>
          <a:p>
            <a:pPr marL="457200" lvl="0" indent="-342900" algn="l" rtl="0">
              <a:spcBef>
                <a:spcPts val="0"/>
              </a:spcBef>
              <a:spcAft>
                <a:spcPts val="0"/>
              </a:spcAft>
              <a:buSzPts val="1800"/>
              <a:buChar char="-"/>
            </a:pPr>
            <a:r>
              <a:rPr lang="en-GB"/>
              <a:t>Overbearing gridlines</a:t>
            </a:r>
            <a:endParaRPr/>
          </a:p>
          <a:p>
            <a:pPr marL="457200" lvl="0" indent="-342900" algn="l" rtl="0">
              <a:spcBef>
                <a:spcPts val="0"/>
              </a:spcBef>
              <a:spcAft>
                <a:spcPts val="0"/>
              </a:spcAft>
              <a:buSzPts val="1800"/>
              <a:buChar char="-"/>
            </a:pPr>
            <a:r>
              <a:rPr lang="en-GB"/>
              <a:t>Distracting patterns </a:t>
            </a:r>
            <a:endParaRPr/>
          </a:p>
          <a:p>
            <a:pPr marL="0" lvl="0" indent="0" algn="l" rtl="0">
              <a:spcBef>
                <a:spcPts val="1500"/>
              </a:spcBef>
              <a:spcAft>
                <a:spcPts val="0"/>
              </a:spcAft>
              <a:buNone/>
            </a:pPr>
            <a:endParaRPr/>
          </a:p>
          <a:p>
            <a:pPr marL="0" lvl="0" indent="0" algn="l" rtl="0">
              <a:spcBef>
                <a:spcPts val="1500"/>
              </a:spcBef>
              <a:spcAft>
                <a:spcPts val="0"/>
              </a:spcAft>
              <a:buNone/>
            </a:pPr>
            <a:r>
              <a:rPr lang="en-GB" b="1"/>
              <a:t>BUT </a:t>
            </a:r>
            <a:r>
              <a:rPr lang="en-GB"/>
              <a:t>do not sacrifice context for minimalism</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g2eb4a53e2e5_0_142"/>
          <p:cNvPicPr preferRelativeResize="0"/>
          <p:nvPr/>
        </p:nvPicPr>
        <p:blipFill>
          <a:blip r:embed="rId3">
            <a:alphaModFix/>
          </a:blip>
          <a:stretch>
            <a:fillRect/>
          </a:stretch>
        </p:blipFill>
        <p:spPr>
          <a:xfrm>
            <a:off x="2000250" y="1571625"/>
            <a:ext cx="14287500" cy="71437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eb4a53e2e5_0_149"/>
          <p:cNvSpPr txBox="1">
            <a:spLocks noGrp="1"/>
          </p:cNvSpPr>
          <p:nvPr>
            <p:ph type="title"/>
          </p:nvPr>
        </p:nvSpPr>
        <p:spPr>
          <a:xfrm>
            <a:off x="544881" y="1451654"/>
            <a:ext cx="17179200" cy="4980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GB"/>
              <a:t>Ensure data integrity</a:t>
            </a:r>
            <a:endParaRPr/>
          </a:p>
        </p:txBody>
      </p:sp>
      <p:sp>
        <p:nvSpPr>
          <p:cNvPr id="236" name="Google Shape;236;g2eb4a53e2e5_0_149"/>
          <p:cNvSpPr txBox="1">
            <a:spLocks noGrp="1"/>
          </p:cNvSpPr>
          <p:nvPr>
            <p:ph type="body" idx="1"/>
          </p:nvPr>
        </p:nvSpPr>
        <p:spPr>
          <a:xfrm>
            <a:off x="544881" y="6472479"/>
            <a:ext cx="17179200" cy="28392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eb4a53e2e5_0_156"/>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Data integrity</a:t>
            </a:r>
            <a:endParaRPr/>
          </a:p>
        </p:txBody>
      </p:sp>
      <p:sp>
        <p:nvSpPr>
          <p:cNvPr id="243" name="Google Shape;243;g2eb4a53e2e5_0_156"/>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r>
              <a:rPr lang="en-GB" b="1"/>
              <a:t>Do not </a:t>
            </a:r>
            <a:r>
              <a:rPr lang="en-GB"/>
              <a:t>distort the data in any way!</a:t>
            </a:r>
            <a:endParaRPr/>
          </a:p>
          <a:p>
            <a:pPr marL="0" lvl="0" indent="0" algn="l" rtl="0">
              <a:spcBef>
                <a:spcPts val="1500"/>
              </a:spcBef>
              <a:spcAft>
                <a:spcPts val="0"/>
              </a:spcAft>
              <a:buNone/>
            </a:pPr>
            <a:endParaRPr/>
          </a:p>
          <a:p>
            <a:pPr marL="0" lvl="0" indent="0" algn="l" rtl="0">
              <a:spcBef>
                <a:spcPts val="1500"/>
              </a:spcBef>
              <a:spcAft>
                <a:spcPts val="0"/>
              </a:spcAft>
              <a:buNone/>
            </a:pPr>
            <a:r>
              <a:rPr lang="en-GB"/>
              <a:t>The </a:t>
            </a:r>
            <a:r>
              <a:rPr lang="en-GB" u="sng"/>
              <a:t>visual representation</a:t>
            </a:r>
            <a:r>
              <a:rPr lang="en-GB"/>
              <a:t> of data is consistent with the </a:t>
            </a:r>
            <a:r>
              <a:rPr lang="en-GB" u="sng"/>
              <a:t>numerical representation</a:t>
            </a:r>
            <a:endParaRPr u="sng"/>
          </a:p>
          <a:p>
            <a:pPr marL="0" lvl="0" indent="0" algn="l" rtl="0">
              <a:spcBef>
                <a:spcPts val="1500"/>
              </a:spcBef>
              <a:spcAft>
                <a:spcPts val="0"/>
              </a:spcAft>
              <a:buNone/>
            </a:pPr>
            <a:endParaRPr u="sng"/>
          </a:p>
          <a:p>
            <a:pPr marL="0" lvl="0" indent="0" algn="l" rtl="0">
              <a:spcBef>
                <a:spcPts val="1500"/>
              </a:spcBef>
              <a:spcAft>
                <a:spcPts val="0"/>
              </a:spcAft>
              <a:buNone/>
            </a:pPr>
            <a:r>
              <a:rPr lang="en-GB"/>
              <a:t>Be aware of how perceptions may alter the interpretation of a visualisation</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g2eb4a53e2e5_0_163"/>
          <p:cNvPicPr preferRelativeResize="0"/>
          <p:nvPr/>
        </p:nvPicPr>
        <p:blipFill>
          <a:blip r:embed="rId3">
            <a:alphaModFix/>
          </a:blip>
          <a:stretch>
            <a:fillRect/>
          </a:stretch>
        </p:blipFill>
        <p:spPr>
          <a:xfrm>
            <a:off x="2000250" y="1571625"/>
            <a:ext cx="14287500" cy="7143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g2eb4a53e2e5_0_168"/>
          <p:cNvPicPr preferRelativeResize="0"/>
          <p:nvPr/>
        </p:nvPicPr>
        <p:blipFill>
          <a:blip r:embed="rId3">
            <a:alphaModFix/>
          </a:blip>
          <a:stretch>
            <a:fillRect/>
          </a:stretch>
        </p:blipFill>
        <p:spPr>
          <a:xfrm>
            <a:off x="2000250" y="1571625"/>
            <a:ext cx="14287500" cy="71437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2eb4a53e2e5_0_173"/>
          <p:cNvPicPr preferRelativeResize="0"/>
          <p:nvPr/>
        </p:nvPicPr>
        <p:blipFill>
          <a:blip r:embed="rId3">
            <a:alphaModFix/>
          </a:blip>
          <a:stretch>
            <a:fillRect/>
          </a:stretch>
        </p:blipFill>
        <p:spPr>
          <a:xfrm>
            <a:off x="2000250" y="1571625"/>
            <a:ext cx="14287500" cy="7143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eb4a53e2e5_0_178"/>
          <p:cNvSpPr txBox="1">
            <a:spLocks noGrp="1"/>
          </p:cNvSpPr>
          <p:nvPr>
            <p:ph type="title"/>
          </p:nvPr>
        </p:nvSpPr>
        <p:spPr>
          <a:xfrm>
            <a:off x="544881" y="1451654"/>
            <a:ext cx="17179200" cy="4980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GB"/>
              <a:t>Make the visualisation accessible</a:t>
            </a:r>
            <a:endParaRPr/>
          </a:p>
        </p:txBody>
      </p:sp>
      <p:sp>
        <p:nvSpPr>
          <p:cNvPr id="268" name="Google Shape;268;g2eb4a53e2e5_0_178"/>
          <p:cNvSpPr txBox="1">
            <a:spLocks noGrp="1"/>
          </p:cNvSpPr>
          <p:nvPr>
            <p:ph type="body" idx="1"/>
          </p:nvPr>
        </p:nvSpPr>
        <p:spPr>
          <a:xfrm>
            <a:off x="544881" y="6472479"/>
            <a:ext cx="17179200" cy="28392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eb4a53e2e5_0_185"/>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Accessibility</a:t>
            </a:r>
            <a:endParaRPr/>
          </a:p>
        </p:txBody>
      </p:sp>
      <p:sp>
        <p:nvSpPr>
          <p:cNvPr id="275" name="Google Shape;275;g2eb4a53e2e5_0_185"/>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r>
              <a:rPr lang="en-GB"/>
              <a:t>All aspects of a visualisation must be interpretable and accessible</a:t>
            </a:r>
            <a:endParaRPr/>
          </a:p>
          <a:p>
            <a:pPr marL="0" lvl="0" indent="0" algn="l" rtl="0">
              <a:spcBef>
                <a:spcPts val="1500"/>
              </a:spcBef>
              <a:spcAft>
                <a:spcPts val="0"/>
              </a:spcAft>
              <a:buNone/>
            </a:pPr>
            <a:endParaRPr/>
          </a:p>
          <a:p>
            <a:pPr marL="0" lvl="0" indent="0" algn="l" rtl="0">
              <a:spcBef>
                <a:spcPts val="1500"/>
              </a:spcBef>
              <a:spcAft>
                <a:spcPts val="0"/>
              </a:spcAft>
              <a:buNone/>
            </a:pPr>
            <a:r>
              <a:rPr lang="en-GB"/>
              <a:t>Ensure design choices are </a:t>
            </a:r>
            <a:r>
              <a:rPr lang="en-GB" b="1"/>
              <a:t>inclusive</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2eb4a53e2e5_0_12"/>
          <p:cNvPicPr preferRelativeResize="0"/>
          <p:nvPr/>
        </p:nvPicPr>
        <p:blipFill>
          <a:blip r:embed="rId3">
            <a:alphaModFix/>
          </a:blip>
          <a:stretch>
            <a:fillRect/>
          </a:stretch>
        </p:blipFill>
        <p:spPr>
          <a:xfrm>
            <a:off x="2000250" y="1571625"/>
            <a:ext cx="14287500" cy="71437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eb4a53e2e5_0_191"/>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Accessibility: text</a:t>
            </a:r>
            <a:endParaRPr/>
          </a:p>
        </p:txBody>
      </p:sp>
      <p:sp>
        <p:nvSpPr>
          <p:cNvPr id="282" name="Google Shape;282;g2eb4a53e2e5_0_191"/>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r>
              <a:rPr lang="en-GB"/>
              <a:t>Make text large enough to be legible</a:t>
            </a:r>
            <a:endParaRPr/>
          </a:p>
          <a:p>
            <a:pPr marL="457200" lvl="0" indent="-342900" algn="l" rtl="0">
              <a:spcBef>
                <a:spcPts val="1500"/>
              </a:spcBef>
              <a:spcAft>
                <a:spcPts val="0"/>
              </a:spcAft>
              <a:buSzPts val="1800"/>
              <a:buChar char="-"/>
            </a:pPr>
            <a:r>
              <a:rPr lang="en-GB"/>
              <a:t>At least 12pt when printed, 36pt for presentations</a:t>
            </a:r>
            <a:endParaRPr/>
          </a:p>
          <a:p>
            <a:pPr marL="0" lvl="0" indent="0" algn="l" rtl="0">
              <a:spcBef>
                <a:spcPts val="1500"/>
              </a:spcBef>
              <a:spcAft>
                <a:spcPts val="0"/>
              </a:spcAft>
              <a:buNone/>
            </a:pPr>
            <a:endParaRPr/>
          </a:p>
          <a:p>
            <a:pPr marL="0" lvl="0" indent="0" algn="l" rtl="0">
              <a:spcBef>
                <a:spcPts val="1500"/>
              </a:spcBef>
              <a:spcAft>
                <a:spcPts val="0"/>
              </a:spcAft>
              <a:buNone/>
            </a:pPr>
            <a:r>
              <a:rPr lang="en-GB"/>
              <a:t>Choose an inclusive font that is accessible for visual impairment and learning difficulties</a:t>
            </a:r>
            <a:endParaRPr/>
          </a:p>
          <a:p>
            <a:pPr marL="457200" lvl="0" indent="-342900" algn="l" rtl="0">
              <a:spcBef>
                <a:spcPts val="1500"/>
              </a:spcBef>
              <a:spcAft>
                <a:spcPts val="0"/>
              </a:spcAft>
              <a:buSzPts val="1800"/>
              <a:buChar char="-"/>
            </a:pPr>
            <a:r>
              <a:rPr lang="en-GB"/>
              <a:t>Arial and Verdana are often cited as accessible fonts</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2eb4a53e2e5_0_197"/>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Inclusive colours</a:t>
            </a:r>
            <a:endParaRPr/>
          </a:p>
        </p:txBody>
      </p:sp>
      <p:sp>
        <p:nvSpPr>
          <p:cNvPr id="289" name="Google Shape;289;g2eb4a53e2e5_0_197"/>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r>
              <a:rPr lang="en-GB"/>
              <a:t>Choose colour palettes where each colour is distinct, including to those with colour-vision deficiencies</a:t>
            </a:r>
            <a:endParaRPr/>
          </a:p>
          <a:p>
            <a:pPr marL="457200" lvl="0" indent="-342900" algn="l" rtl="0">
              <a:spcBef>
                <a:spcPts val="1500"/>
              </a:spcBef>
              <a:spcAft>
                <a:spcPts val="0"/>
              </a:spcAft>
              <a:buSzPts val="1800"/>
              <a:buChar char="-"/>
            </a:pPr>
            <a:r>
              <a:rPr lang="en-GB"/>
              <a:t>Check palettes using a colour-blindness simulator</a:t>
            </a:r>
            <a:endParaRPr/>
          </a:p>
          <a:p>
            <a:pPr marL="0" lvl="0" indent="0" algn="l" rtl="0">
              <a:spcBef>
                <a:spcPts val="15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g2ebbc295cae_0_1"/>
          <p:cNvPicPr preferRelativeResize="0"/>
          <p:nvPr/>
        </p:nvPicPr>
        <p:blipFill>
          <a:blip r:embed="rId3">
            <a:alphaModFix/>
          </a:blip>
          <a:stretch>
            <a:fillRect/>
          </a:stretch>
        </p:blipFill>
        <p:spPr>
          <a:xfrm>
            <a:off x="753348" y="2123150"/>
            <a:ext cx="16426376" cy="4621050"/>
          </a:xfrm>
          <a:prstGeom prst="rect">
            <a:avLst/>
          </a:prstGeom>
          <a:noFill/>
          <a:ln>
            <a:noFill/>
          </a:ln>
        </p:spPr>
      </p:pic>
      <p:sp>
        <p:nvSpPr>
          <p:cNvPr id="296" name="Google Shape;296;g2ebbc295cae_0_1"/>
          <p:cNvSpPr txBox="1"/>
          <p:nvPr/>
        </p:nvSpPr>
        <p:spPr>
          <a:xfrm>
            <a:off x="8794325" y="8205600"/>
            <a:ext cx="8713500" cy="93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600" i="1">
                <a:solidFill>
                  <a:schemeClr val="dk1"/>
                </a:solidFill>
              </a:rPr>
              <a:t>From Fundamentals of Data Visualization, Claus O. Wilke</a:t>
            </a:r>
            <a:endParaRPr sz="3600" i="1">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2ebbc295cae_0_7"/>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Inclusive colours</a:t>
            </a:r>
            <a:endParaRPr/>
          </a:p>
        </p:txBody>
      </p:sp>
      <p:sp>
        <p:nvSpPr>
          <p:cNvPr id="303" name="Google Shape;303;g2ebbc295cae_0_7"/>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r>
              <a:rPr lang="en-GB"/>
              <a:t>Choose colour palettes where each colour is distinct, including to those with colour-vision deficiencies</a:t>
            </a:r>
            <a:endParaRPr/>
          </a:p>
          <a:p>
            <a:pPr marL="457200" lvl="0" indent="-342900" algn="l" rtl="0">
              <a:spcBef>
                <a:spcPts val="1500"/>
              </a:spcBef>
              <a:spcAft>
                <a:spcPts val="0"/>
              </a:spcAft>
              <a:buSzPts val="1800"/>
              <a:buChar char="-"/>
            </a:pPr>
            <a:r>
              <a:rPr lang="en-GB"/>
              <a:t>Check palettes using a colour-blindness simulator</a:t>
            </a:r>
            <a:endParaRPr/>
          </a:p>
          <a:p>
            <a:pPr marL="457200" lvl="0" indent="-342900" algn="l" rtl="0">
              <a:spcBef>
                <a:spcPts val="0"/>
              </a:spcBef>
              <a:spcAft>
                <a:spcPts val="0"/>
              </a:spcAft>
              <a:buSzPts val="1800"/>
              <a:buChar char="-"/>
            </a:pPr>
            <a:r>
              <a:rPr lang="en-GB"/>
              <a:t>Avoid cyclical palettes like rainbow colours</a:t>
            </a:r>
            <a:endParaRPr/>
          </a:p>
          <a:p>
            <a:pPr marL="0" lvl="0" indent="0" algn="l" rtl="0">
              <a:spcBef>
                <a:spcPts val="15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g2ebbc295cae_0_13"/>
          <p:cNvPicPr preferRelativeResize="0"/>
          <p:nvPr/>
        </p:nvPicPr>
        <p:blipFill>
          <a:blip r:embed="rId3">
            <a:alphaModFix/>
          </a:blip>
          <a:stretch>
            <a:fillRect/>
          </a:stretch>
        </p:blipFill>
        <p:spPr>
          <a:xfrm>
            <a:off x="858550" y="2793825"/>
            <a:ext cx="16399226" cy="23350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ebbc295cae_0_18"/>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Inclusive colours</a:t>
            </a:r>
            <a:endParaRPr/>
          </a:p>
        </p:txBody>
      </p:sp>
      <p:sp>
        <p:nvSpPr>
          <p:cNvPr id="316" name="Google Shape;316;g2ebbc295cae_0_18"/>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fontScale="92500"/>
          </a:bodyPr>
          <a:lstStyle/>
          <a:p>
            <a:pPr marL="0" lvl="0" indent="0" algn="l" rtl="0">
              <a:spcBef>
                <a:spcPts val="1500"/>
              </a:spcBef>
              <a:spcAft>
                <a:spcPts val="0"/>
              </a:spcAft>
              <a:buNone/>
            </a:pPr>
            <a:r>
              <a:rPr lang="en-GB"/>
              <a:t>Choose colour palettes where each colour is distinct, including to those with colour-vision deficiencies</a:t>
            </a:r>
            <a:endParaRPr/>
          </a:p>
          <a:p>
            <a:pPr marL="457200" lvl="0" indent="-342900" algn="l" rtl="0">
              <a:spcBef>
                <a:spcPts val="1500"/>
              </a:spcBef>
              <a:spcAft>
                <a:spcPts val="0"/>
              </a:spcAft>
              <a:buSzPts val="1800"/>
              <a:buChar char="-"/>
            </a:pPr>
            <a:r>
              <a:rPr lang="en-GB"/>
              <a:t>Check palettes using a colour-blindness simulator</a:t>
            </a:r>
            <a:endParaRPr/>
          </a:p>
          <a:p>
            <a:pPr marL="457200" lvl="0" indent="-342900" algn="l" rtl="0">
              <a:spcBef>
                <a:spcPts val="0"/>
              </a:spcBef>
              <a:spcAft>
                <a:spcPts val="0"/>
              </a:spcAft>
              <a:buSzPts val="1800"/>
              <a:buChar char="-"/>
            </a:pPr>
            <a:r>
              <a:rPr lang="en-GB"/>
              <a:t>Avoid cyclical palettes like rainbow colours</a:t>
            </a:r>
            <a:endParaRPr/>
          </a:p>
          <a:p>
            <a:pPr marL="0" lvl="0" indent="0" algn="l" rtl="0">
              <a:spcBef>
                <a:spcPts val="1500"/>
              </a:spcBef>
              <a:spcAft>
                <a:spcPts val="0"/>
              </a:spcAft>
              <a:buNone/>
            </a:pPr>
            <a:endParaRPr/>
          </a:p>
          <a:p>
            <a:pPr marL="0" lvl="0" indent="0" algn="l" rtl="0">
              <a:spcBef>
                <a:spcPts val="1500"/>
              </a:spcBef>
              <a:spcAft>
                <a:spcPts val="0"/>
              </a:spcAft>
              <a:buNone/>
            </a:pPr>
            <a:r>
              <a:rPr lang="en-GB"/>
              <a:t>Ensure colour choices make sense, e.g. blue for cold, red for hot and not the other way around</a:t>
            </a:r>
            <a:endParaRPr/>
          </a:p>
          <a:p>
            <a:pPr marL="0" lvl="0" indent="0" algn="l" rtl="0">
              <a:spcBef>
                <a:spcPts val="1500"/>
              </a:spcBef>
              <a:spcAft>
                <a:spcPts val="0"/>
              </a:spcAft>
              <a:buNone/>
            </a:pPr>
            <a:endParaRPr/>
          </a:p>
          <a:p>
            <a:pPr marL="0" lvl="0" indent="0" algn="l" rtl="0">
              <a:spcBef>
                <a:spcPts val="1500"/>
              </a:spcBef>
              <a:spcAft>
                <a:spcPts val="0"/>
              </a:spcAft>
              <a:buNone/>
            </a:pPr>
            <a:r>
              <a:rPr lang="en-GB"/>
              <a:t>Avoid stereotypes such as pink for female and blue for male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eb4a53e2e5_0_203"/>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Reproducibility</a:t>
            </a:r>
            <a:endParaRPr/>
          </a:p>
        </p:txBody>
      </p:sp>
      <p:sp>
        <p:nvSpPr>
          <p:cNvPr id="323" name="Google Shape;323;g2eb4a53e2e5_0_203"/>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r>
              <a:rPr lang="en-GB"/>
              <a:t>Where appropriate, ensure data and code used to create visualisations is available and open</a:t>
            </a:r>
            <a:endParaRPr/>
          </a:p>
          <a:p>
            <a:pPr marL="0" lvl="0" indent="0" algn="l" rtl="0">
              <a:spcBef>
                <a:spcPts val="1500"/>
              </a:spcBef>
              <a:spcAft>
                <a:spcPts val="0"/>
              </a:spcAft>
              <a:buNone/>
            </a:pPr>
            <a:endParaRPr/>
          </a:p>
          <a:p>
            <a:pPr marL="0" lvl="0" indent="0" algn="l" rtl="0">
              <a:spcBef>
                <a:spcPts val="1500"/>
              </a:spcBef>
              <a:spcAft>
                <a:spcPts val="0"/>
              </a:spcAft>
              <a:buNone/>
            </a:pPr>
            <a:r>
              <a:rPr lang="en-GB"/>
              <a:t>Consider using free repositories, e.g. Github, to host this</a:t>
            </a:r>
            <a:endParaRPr/>
          </a:p>
          <a:p>
            <a:pPr marL="0" lvl="0" indent="0" algn="l" rtl="0">
              <a:spcBef>
                <a:spcPts val="1500"/>
              </a:spcBef>
              <a:spcAft>
                <a:spcPts val="0"/>
              </a:spcAft>
              <a:buNone/>
            </a:pPr>
            <a:endParaRPr/>
          </a:p>
          <a:p>
            <a:pPr marL="0" lvl="0" indent="0" algn="l" rtl="0">
              <a:spcBef>
                <a:spcPts val="150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
          <p:cNvSpPr txBox="1"/>
          <p:nvPr/>
        </p:nvSpPr>
        <p:spPr>
          <a:xfrm>
            <a:off x="0" y="5396957"/>
            <a:ext cx="18288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0" i="0" u="none" strike="noStrike" cap="none">
                <a:solidFill>
                  <a:schemeClr val="lt1"/>
                </a:solidFill>
                <a:latin typeface="Arial"/>
                <a:ea typeface="Arial"/>
                <a:cs typeface="Arial"/>
                <a:sym typeface="Arial"/>
              </a:rPr>
              <a:t>www.ncrm.ac.uk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g2eb4a53e2e5_0_17"/>
          <p:cNvPicPr preferRelativeResize="0"/>
          <p:nvPr/>
        </p:nvPicPr>
        <p:blipFill>
          <a:blip r:embed="rId3">
            <a:alphaModFix/>
          </a:blip>
          <a:stretch>
            <a:fillRect/>
          </a:stretch>
        </p:blipFill>
        <p:spPr>
          <a:xfrm>
            <a:off x="2000250" y="1571625"/>
            <a:ext cx="14287500" cy="7143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eb4a53e2e5_0_22"/>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Why is data visualisation so important?</a:t>
            </a:r>
            <a:endParaRPr/>
          </a:p>
        </p:txBody>
      </p:sp>
      <p:sp>
        <p:nvSpPr>
          <p:cNvPr id="116" name="Google Shape;116;g2eb4a53e2e5_0_22"/>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r>
              <a:rPr lang="en-GB"/>
              <a:t>Visualisation is a part of each point in an analysis journey:</a:t>
            </a:r>
            <a:endParaRPr/>
          </a:p>
          <a:p>
            <a:pPr marL="457200" lvl="0" indent="-342900" algn="l" rtl="0">
              <a:spcBef>
                <a:spcPts val="1500"/>
              </a:spcBef>
              <a:spcAft>
                <a:spcPts val="0"/>
              </a:spcAft>
              <a:buSzPts val="1800"/>
              <a:buChar char="•"/>
            </a:pPr>
            <a:r>
              <a:rPr lang="en-GB"/>
              <a:t>Exploring the data</a:t>
            </a:r>
            <a:endParaRPr/>
          </a:p>
          <a:p>
            <a:pPr marL="457200" lvl="0" indent="-342900" algn="l" rtl="0">
              <a:spcBef>
                <a:spcPts val="0"/>
              </a:spcBef>
              <a:spcAft>
                <a:spcPts val="0"/>
              </a:spcAft>
              <a:buSzPts val="1800"/>
              <a:buChar char="•"/>
            </a:pPr>
            <a:r>
              <a:rPr lang="en-GB"/>
              <a:t>Checking assumptions for parametric tests and models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g2eb4a53e2e5_0_28"/>
          <p:cNvPicPr preferRelativeResize="0"/>
          <p:nvPr/>
        </p:nvPicPr>
        <p:blipFill>
          <a:blip r:embed="rId3">
            <a:alphaModFix/>
          </a:blip>
          <a:stretch>
            <a:fillRect/>
          </a:stretch>
        </p:blipFill>
        <p:spPr>
          <a:xfrm>
            <a:off x="2000250" y="1571625"/>
            <a:ext cx="14287500" cy="7143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g2eb4a53e2e5_0_33"/>
          <p:cNvPicPr preferRelativeResize="0"/>
          <p:nvPr/>
        </p:nvPicPr>
        <p:blipFill>
          <a:blip r:embed="rId3">
            <a:alphaModFix/>
          </a:blip>
          <a:stretch>
            <a:fillRect/>
          </a:stretch>
        </p:blipFill>
        <p:spPr>
          <a:xfrm>
            <a:off x="2000250" y="1571625"/>
            <a:ext cx="14287500" cy="7143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eb4a53e2e5_0_38"/>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Why is data visualisation so important?</a:t>
            </a:r>
            <a:endParaRPr/>
          </a:p>
        </p:txBody>
      </p:sp>
      <p:sp>
        <p:nvSpPr>
          <p:cNvPr id="135" name="Google Shape;135;g2eb4a53e2e5_0_38"/>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0" lvl="0" indent="0" algn="l" rtl="0">
              <a:spcBef>
                <a:spcPts val="1500"/>
              </a:spcBef>
              <a:spcAft>
                <a:spcPts val="0"/>
              </a:spcAft>
              <a:buNone/>
            </a:pPr>
            <a:r>
              <a:rPr lang="en-GB"/>
              <a:t>Visualisation is a part of each point in an analysis journey:</a:t>
            </a:r>
            <a:endParaRPr/>
          </a:p>
          <a:p>
            <a:pPr marL="457200" lvl="0" indent="-342900" algn="l" rtl="0">
              <a:spcBef>
                <a:spcPts val="1500"/>
              </a:spcBef>
              <a:spcAft>
                <a:spcPts val="0"/>
              </a:spcAft>
              <a:buSzPts val="1800"/>
              <a:buChar char="•"/>
            </a:pPr>
            <a:r>
              <a:rPr lang="en-GB"/>
              <a:t>Exploring the data</a:t>
            </a:r>
            <a:endParaRPr/>
          </a:p>
          <a:p>
            <a:pPr marL="457200" lvl="0" indent="-342900" algn="l" rtl="0">
              <a:spcBef>
                <a:spcPts val="0"/>
              </a:spcBef>
              <a:spcAft>
                <a:spcPts val="0"/>
              </a:spcAft>
              <a:buSzPts val="1800"/>
              <a:buChar char="•"/>
            </a:pPr>
            <a:r>
              <a:rPr lang="en-GB"/>
              <a:t>Checking assumptions for parametric tests and models</a:t>
            </a:r>
            <a:endParaRPr/>
          </a:p>
          <a:p>
            <a:pPr marL="457200" lvl="0" indent="-342900" algn="l" rtl="0">
              <a:spcBef>
                <a:spcPts val="0"/>
              </a:spcBef>
              <a:spcAft>
                <a:spcPts val="0"/>
              </a:spcAft>
              <a:buSzPts val="1800"/>
              <a:buChar char="•"/>
            </a:pPr>
            <a:r>
              <a:rPr lang="en-GB"/>
              <a:t>Generating hypotheses about trends and relationships in the data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g2eb4a53e2e5_0_44"/>
          <p:cNvPicPr preferRelativeResize="0"/>
          <p:nvPr/>
        </p:nvPicPr>
        <p:blipFill>
          <a:blip r:embed="rId3">
            <a:alphaModFix/>
          </a:blip>
          <a:stretch>
            <a:fillRect/>
          </a:stretch>
        </p:blipFill>
        <p:spPr>
          <a:xfrm>
            <a:off x="2000250" y="1571625"/>
            <a:ext cx="14287500" cy="7143750"/>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6|7.5|0.5"/>
</p:tagLst>
</file>

<file path=ppt/tags/tag2.xml><?xml version="1.0" encoding="utf-8"?>
<p:tagLst xmlns:a="http://schemas.openxmlformats.org/drawingml/2006/main" xmlns:r="http://schemas.openxmlformats.org/officeDocument/2006/relationships" xmlns:p="http://schemas.openxmlformats.org/presentationml/2006/main">
  <p:tag name="TIMING" val="|8.3|3.5|0.8|5.4|0.7|3.7|0.7"/>
</p:tagLst>
</file>

<file path=ppt/tags/tag3.xml><?xml version="1.0" encoding="utf-8"?>
<p:tagLst xmlns:a="http://schemas.openxmlformats.org/drawingml/2006/main" xmlns:r="http://schemas.openxmlformats.org/officeDocument/2006/relationships" xmlns:p="http://schemas.openxmlformats.org/presentationml/2006/main">
  <p:tag name="TIMING" val="|3.2|11.8|0.8|9|0.7"/>
</p:tagLst>
</file>

<file path=ppt/tags/tag4.xml><?xml version="1.0" encoding="utf-8"?>
<p:tagLst xmlns:a="http://schemas.openxmlformats.org/drawingml/2006/main" xmlns:r="http://schemas.openxmlformats.org/officeDocument/2006/relationships" xmlns:p="http://schemas.openxmlformats.org/presentationml/2006/main">
  <p:tag name="TIMING" val="|8|4|7.2|6.1|9.4|0.9"/>
</p:tagLst>
</file>

<file path=ppt/tags/tag5.xml><?xml version="1.0" encoding="utf-8"?>
<p:tagLst xmlns:a="http://schemas.openxmlformats.org/drawingml/2006/main" xmlns:r="http://schemas.openxmlformats.org/officeDocument/2006/relationships" xmlns:p="http://schemas.openxmlformats.org/presentationml/2006/main">
  <p:tag name="TIMING" val="|0.9|10.4|0.8|8.9|0.4"/>
</p:tagLst>
</file>

<file path=ppt/tags/tag6.xml><?xml version="1.0" encoding="utf-8"?>
<p:tagLst xmlns:a="http://schemas.openxmlformats.org/drawingml/2006/main" xmlns:r="http://schemas.openxmlformats.org/officeDocument/2006/relationships" xmlns:p="http://schemas.openxmlformats.org/presentationml/2006/main">
  <p:tag name="TIMING" val="|3|11.8|14.9|0.9|13.3"/>
</p:tagLst>
</file>

<file path=ppt/theme/theme1.xml><?xml version="1.0" encoding="utf-8"?>
<a:theme xmlns:a="http://schemas.openxmlformats.org/drawingml/2006/main" name="Office Theme">
  <a:themeElements>
    <a:clrScheme name="NCRM">
      <a:dk1>
        <a:srgbClr val="545860"/>
      </a:dk1>
      <a:lt1>
        <a:srgbClr val="FFFFFF"/>
      </a:lt1>
      <a:dk2>
        <a:srgbClr val="545860"/>
      </a:dk2>
      <a:lt2>
        <a:srgbClr val="E7E6E6"/>
      </a:lt2>
      <a:accent1>
        <a:srgbClr val="5BC3F5"/>
      </a:accent1>
      <a:accent2>
        <a:srgbClr val="3A5CB7"/>
      </a:accent2>
      <a:accent3>
        <a:srgbClr val="FFB653"/>
      </a:accent3>
      <a:accent4>
        <a:srgbClr val="E56B59"/>
      </a:accent4>
      <a:accent5>
        <a:srgbClr val="545860"/>
      </a:accent5>
      <a:accent6>
        <a:srgbClr val="E7E6E6"/>
      </a:accent6>
      <a:hlink>
        <a:srgbClr val="3A5CB7"/>
      </a:hlink>
      <a:folHlink>
        <a:srgbClr val="E56B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1670</Words>
  <Application>Microsoft Office PowerPoint</Application>
  <PresentationFormat>Custom</PresentationFormat>
  <Paragraphs>184</Paragraphs>
  <Slides>37</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Principles of  data visualisation</vt:lpstr>
      <vt:lpstr>Why is data visualisation so important?</vt:lpstr>
      <vt:lpstr>PowerPoint Presentation</vt:lpstr>
      <vt:lpstr>PowerPoint Presentation</vt:lpstr>
      <vt:lpstr>Why is data visualisation so important?</vt:lpstr>
      <vt:lpstr>PowerPoint Presentation</vt:lpstr>
      <vt:lpstr>PowerPoint Presentation</vt:lpstr>
      <vt:lpstr>Why is data visualisation so important?</vt:lpstr>
      <vt:lpstr>PowerPoint Presentation</vt:lpstr>
      <vt:lpstr>Why is data visualisation so important?</vt:lpstr>
      <vt:lpstr>What makes a ‘good’ data visualisation?</vt:lpstr>
      <vt:lpstr>Four key principles for good data visualisation</vt:lpstr>
      <vt:lpstr>Show the data!</vt:lpstr>
      <vt:lpstr>Show the data</vt:lpstr>
      <vt:lpstr>PowerPoint Presentation</vt:lpstr>
      <vt:lpstr>Show the data</vt:lpstr>
      <vt:lpstr>PowerPoint Presentation</vt:lpstr>
      <vt:lpstr>Show the data</vt:lpstr>
      <vt:lpstr>Choose an appropriate design</vt:lpstr>
      <vt:lpstr>Visualisation design</vt:lpstr>
      <vt:lpstr>Visualisation design</vt:lpstr>
      <vt:lpstr>PowerPoint Presentation</vt:lpstr>
      <vt:lpstr>Ensure data integrity</vt:lpstr>
      <vt:lpstr>Data integrity</vt:lpstr>
      <vt:lpstr>PowerPoint Presentation</vt:lpstr>
      <vt:lpstr>PowerPoint Presentation</vt:lpstr>
      <vt:lpstr>PowerPoint Presentation</vt:lpstr>
      <vt:lpstr>Make the visualisation accessible</vt:lpstr>
      <vt:lpstr>Accessibility</vt:lpstr>
      <vt:lpstr>Accessibility: text</vt:lpstr>
      <vt:lpstr>Inclusive colours</vt:lpstr>
      <vt:lpstr>PowerPoint Presentation</vt:lpstr>
      <vt:lpstr>Inclusive colours</vt:lpstr>
      <vt:lpstr>PowerPoint Presentation</vt:lpstr>
      <vt:lpstr>Inclusive colours</vt:lpstr>
      <vt:lpstr>Reproducibility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data visualisation</dc:title>
  <dc:creator>Martin Blunt</dc:creator>
  <cp:lastModifiedBy>Gil Dekel</cp:lastModifiedBy>
  <cp:revision>4</cp:revision>
  <dcterms:created xsi:type="dcterms:W3CDTF">2020-05-12T14:44:09Z</dcterms:created>
  <dcterms:modified xsi:type="dcterms:W3CDTF">2024-08-05T09:36:58Z</dcterms:modified>
</cp:coreProperties>
</file>